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78" r:id="rId12"/>
    <p:sldId id="261" r:id="rId13"/>
    <p:sldId id="273" r:id="rId14"/>
    <p:sldId id="270" r:id="rId15"/>
    <p:sldId id="280" r:id="rId16"/>
    <p:sldId id="277" r:id="rId17"/>
    <p:sldId id="279" r:id="rId18"/>
    <p:sldId id="276" r:id="rId19"/>
    <p:sldId id="281" r:id="rId20"/>
    <p:sldId id="275" r:id="rId21"/>
    <p:sldId id="282" r:id="rId22"/>
    <p:sldId id="274" r:id="rId23"/>
    <p:sldId id="283" r:id="rId24"/>
    <p:sldId id="266" r:id="rId2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68" d="100"/>
          <a:sy n="168" d="100"/>
        </p:scale>
        <p:origin x="156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0188584-4114-2146-872C-B3F5720A8DA5}"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0188584-4114-2146-872C-B3F5720A8DA5}"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bing.com/ck/a?!&amp;&amp;p=49ddcfde389496492466dfe921fab867f26f01dadfe047eeccf0262b188ede69JmltdHM9MTc3NDIyNDAwMA&amp;ptn=3&amp;ver=2&amp;hsh=4&amp;fclid=2487521c-2619-60af-3b7c-473f277a61b1&amp;u=a1aHR0cHM6Ly93d3cueW91bmdsZWFkZXJzYWNhZGVteS5jby51ay90aGUtY29tcGxldGUtZ3VpZGUtdG8tZGV2ZWxvcGluZy1oaWdobHktc3VjY2Vzc2Z1bC1zcG9ydHMtbGVhZGVycy1pbi15b3VyLXNjaG9vbC8&amp;ntb=1" TargetMode="External"/><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hyperlink" Target="https://www.bing.com/ck/a?!&amp;&amp;p=d2c10d51af7401bc4c9e9b2d332fd5651e2d8722689b647e43c315fb5fccfb09JmltdHM9MTc3NDIyNDAwMA&amp;ptn=3&amp;ver=2&amp;hsh=4&amp;fclid=2487521c-2619-60af-3b7c-473f277a61b1&amp;u=a1aHR0cHM6Ly93d3cuc3BvcnRpbXBhY3QuY28udWsvbGVhZGVyc2hpcA&amp;ntb=1" TargetMode="External"/><Relationship Id="rId4" Type="http://schemas.openxmlformats.org/officeDocument/2006/relationships/hyperlink" Target="https://www.bing.com/ck/a?!&amp;&amp;p=3ad60f6e2fc8699656df2e31b191d208060b39c8d353eef3572768fb97d8be81JmltdHM9MTc3NDIyNDAwMA&amp;ptn=3&amp;ver=2&amp;hsh=4&amp;fclid=2487521c-2619-60af-3b7c-473f277a61b1&amp;u=a1aHR0cHM6Ly9tZWRpYS55b3Vyc2Nob29sZ2FtZXMuY29tL2RvY3VtZW50cy9MZWFkZXJzaGlwX3Rocm91Z2hfU0cucGRm&amp;ntb=1"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PE and sport premium monitoring and tracking form</a:t>
            </a:r>
            <a:r>
              <a:rPr lang="en-GB" sz="1200" b="1">
                <a:latin typeface="Calibri" panose="020F0502020204030204" pitchFamily="34" charset="0"/>
                <a:cs typeface="Calibri" panose="020F0502020204030204" pitchFamily="34" charset="0"/>
              </a:rPr>
              <a:t> </a:t>
            </a:r>
            <a:endParaRPr lang="en-US" sz="1200" b="1">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3"/>
              </a:rPr>
              <a:t>PE and sport premium for primary schools - GOV.UK</a:t>
            </a:r>
            <a:endParaRPr lang="en-GB" sz="90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4"/>
              </a:rPr>
              <a:t>PE and sport premium: conditions of grant 2025 to 2026 - GOV.UK</a:t>
            </a:r>
            <a:endParaRPr lang="en-GB" sz="85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a:t>You do not need to complete every box. Just record the information that is key to your school's priorities and areas of focus.</a:t>
            </a:r>
          </a:p>
          <a:p>
            <a:pPr>
              <a:lnSpc>
                <a:spcPct val="124000"/>
              </a:lnSpc>
            </a:pPr>
            <a:r>
              <a:rPr lang="en-US" sz="850" b="1" i="1"/>
              <a:t>Remember</a:t>
            </a:r>
            <a:r>
              <a:rPr lang="en-US" sz="850" i="1"/>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243305270"/>
              </p:ext>
            </p:extLst>
          </p:nvPr>
        </p:nvGraphicFramePr>
        <p:xfrm>
          <a:off x="298297" y="1672070"/>
          <a:ext cx="5530128" cy="25122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meters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mn-lt"/>
                          <a:cs typeface="Calibri"/>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800" dirty="0">
                          <a:latin typeface="+mn-lt"/>
                          <a:cs typeface="Calibri"/>
                        </a:rPr>
                        <a:t>0% children achieved 25 </a:t>
                      </a:r>
                      <a:r>
                        <a:rPr lang="en-US" sz="800" dirty="0" err="1">
                          <a:latin typeface="+mn-lt"/>
                          <a:cs typeface="Calibri"/>
                        </a:rPr>
                        <a:t>metres</a:t>
                      </a:r>
                      <a:endParaRPr lang="en-US" sz="800" dirty="0">
                        <a:latin typeface="+mn-lt"/>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mn-lt"/>
                          <a:cs typeface="Calibri" panose="020F0502020204030204" pitchFamily="34" charset="0"/>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mn-lt"/>
                          <a:cs typeface="Calibri" panose="020F0502020204030204" pitchFamily="34" charset="0"/>
                        </a:rPr>
                        <a:t>Only 31% were able to perform a range of strokes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a:effectLst/>
                          <a:latin typeface="Calibri" panose="020F0502020204030204" pitchFamily="34" charset="0"/>
                          <a:cs typeface="Calibri" panose="020F0502020204030204" pitchFamily="34" charset="0"/>
                        </a:rPr>
                        <a:t>Perform safe self-rescue in different water-based situations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mn-lt"/>
                          <a:cs typeface="Calibri" panose="020F0502020204030204" pitchFamily="34" charset="0"/>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mn-lt"/>
                          <a:cs typeface="Calibri" panose="020F0502020204030204" pitchFamily="34" charset="0"/>
                        </a:rPr>
                        <a:t>0% Children were able to perform safe self rescue.</a:t>
                      </a:r>
                    </a:p>
                    <a:p>
                      <a:r>
                        <a:rPr lang="en-US" sz="800" dirty="0">
                          <a:latin typeface="+mn-lt"/>
                          <a:cs typeface="Calibri" panose="020F0502020204030204" pitchFamily="34" charset="0"/>
                        </a:rPr>
                        <a:t>This was all down to the local swimming pool closing.</a:t>
                      </a:r>
                    </a:p>
                    <a:p>
                      <a:r>
                        <a:rPr lang="en-US" sz="800" dirty="0">
                          <a:latin typeface="+mn-lt"/>
                          <a:cs typeface="Calibri" panose="020F0502020204030204" pitchFamily="34" charset="0"/>
                        </a:rPr>
                        <a:t>We were unable to find further provision in the local authority.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999796514"/>
              </p:ext>
            </p:extLst>
          </p:nvPr>
        </p:nvGraphicFramePr>
        <p:xfrm>
          <a:off x="201819" y="631508"/>
          <a:ext cx="5822804" cy="3547022"/>
        </p:xfrm>
        <a:graphic>
          <a:graphicData uri="http://schemas.openxmlformats.org/drawingml/2006/table">
            <a:tbl>
              <a:tblPr firstRow="1" bandRow="1">
                <a:tableStyleId>{5C22544A-7EE6-4342-B048-85BDC9FD1C3A}</a:tableStyleId>
              </a:tblPr>
              <a:tblGrid>
                <a:gridCol w="1150731">
                  <a:extLst>
                    <a:ext uri="{9D8B030D-6E8A-4147-A177-3AD203B41FA5}">
                      <a16:colId xmlns:a16="http://schemas.microsoft.com/office/drawing/2014/main" val="1397519339"/>
                    </a:ext>
                  </a:extLst>
                </a:gridCol>
                <a:gridCol w="1981200">
                  <a:extLst>
                    <a:ext uri="{9D8B030D-6E8A-4147-A177-3AD203B41FA5}">
                      <a16:colId xmlns:a16="http://schemas.microsoft.com/office/drawing/2014/main" val="279180329"/>
                    </a:ext>
                  </a:extLst>
                </a:gridCol>
                <a:gridCol w="2690873">
                  <a:extLst>
                    <a:ext uri="{9D8B030D-6E8A-4147-A177-3AD203B41FA5}">
                      <a16:colId xmlns:a16="http://schemas.microsoft.com/office/drawing/2014/main" val="1532179531"/>
                    </a:ext>
                  </a:extLst>
                </a:gridCol>
              </a:tblGrid>
              <a:tr h="379647">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467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mn-lt"/>
                          <a:cs typeface="Calibri" panose="020F0502020204030204" pitchFamily="34" charset="0"/>
                        </a:rPr>
                        <a:t>1. </a:t>
                      </a:r>
                      <a:r>
                        <a:rPr lang="en-US" sz="700" dirty="0">
                          <a:effectLst/>
                          <a:latin typeface="+mn-lt"/>
                          <a:cs typeface="Calibri" panose="020F0502020204030204" pitchFamily="34" charset="0"/>
                        </a:rPr>
                        <a:t>Increasing confidence, knowledge and skills of all staff in teaching PE and sporting activities - prioritising CPD and training where needed</a:t>
                      </a:r>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mn-lt"/>
                          <a:cs typeface="Calibri"/>
                        </a:rPr>
                        <a:t>Subject leader working closely two days a week with Enfield PE team (specialism team) to develop leading PE and school sports activities.</a:t>
                      </a:r>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a:lnSpc>
                          <a:spcPct val="100000"/>
                        </a:lnSpc>
                        <a:spcBef>
                          <a:spcPts val="0"/>
                        </a:spcBef>
                        <a:spcAft>
                          <a:spcPts val="0"/>
                        </a:spcAft>
                        <a:buClrTx/>
                        <a:buSzTx/>
                        <a:buFontTx/>
                        <a:buNone/>
                      </a:pPr>
                      <a:r>
                        <a:rPr lang="en-US" sz="700" dirty="0">
                          <a:latin typeface="+mn-lt"/>
                          <a:cs typeface="Calibri"/>
                        </a:rPr>
                        <a:t>Teachers work with subject leaders once a week to develop pedagogies in teaching PE.</a:t>
                      </a:r>
                      <a:endParaRPr lang="en-US" sz="700" dirty="0">
                        <a:latin typeface="+mn-lt"/>
                      </a:endParaRPr>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a:lnSpc>
                          <a:spcPct val="100000"/>
                        </a:lnSpc>
                        <a:spcBef>
                          <a:spcPts val="0"/>
                        </a:spcBef>
                        <a:spcAft>
                          <a:spcPts val="0"/>
                        </a:spcAft>
                        <a:buClrTx/>
                        <a:buSzTx/>
                        <a:buFontTx/>
                        <a:buNone/>
                      </a:pPr>
                      <a:r>
                        <a:rPr lang="en-US" sz="700" dirty="0">
                          <a:latin typeface="+mn-lt"/>
                          <a:cs typeface="Calibri"/>
                        </a:rPr>
                        <a:t>Working with support staff to develop confidence in delivering physical activity to children (after school clubs and active lunchtimes)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mn-lt"/>
                          <a:cs typeface="Calibri"/>
                        </a:rPr>
                        <a:t>Due to timetabling I was not always able to work with all teachers consistently to ensure </a:t>
                      </a:r>
                      <a:endParaRPr lang="en-US" sz="700" dirty="0">
                        <a:latin typeface="+mn-lt"/>
                      </a:endParaRPr>
                    </a:p>
                    <a:p>
                      <a:pPr marL="0" marR="0" lvl="0" indent="0" algn="l">
                        <a:lnSpc>
                          <a:spcPct val="100000"/>
                        </a:lnSpc>
                        <a:spcBef>
                          <a:spcPts val="0"/>
                        </a:spcBef>
                        <a:spcAft>
                          <a:spcPts val="0"/>
                        </a:spcAft>
                        <a:buClrTx/>
                        <a:buSzTx/>
                        <a:buFontTx/>
                        <a:buNone/>
                      </a:pPr>
                      <a:r>
                        <a:rPr lang="en-US" sz="700" dirty="0">
                          <a:latin typeface="+mn-lt"/>
                          <a:cs typeface="Calibri"/>
                        </a:rPr>
                        <a:t>quality assurance. </a:t>
                      </a:r>
                    </a:p>
                    <a:p>
                      <a:endParaRPr lang="en-US" sz="700" dirty="0">
                        <a:latin typeface="+mn-lt"/>
                        <a:cs typeface="Calibri" panose="020F0502020204030204" pitchFamily="34" charset="0"/>
                      </a:endParaRPr>
                    </a:p>
                    <a:p>
                      <a:pPr lvl="0">
                        <a:buNone/>
                      </a:pPr>
                      <a:r>
                        <a:rPr lang="en-US" sz="700" dirty="0">
                          <a:latin typeface="+mn-lt"/>
                          <a:cs typeface="Calibri"/>
                        </a:rPr>
                        <a:t>Lack of staff committing to teams and sports clubs meaning only 3 clubs were available to the children each term. This led to a drop in participation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58883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mn-lt"/>
                          <a:cs typeface="Calibri" panose="020F0502020204030204" pitchFamily="34" charset="0"/>
                        </a:rPr>
                        <a:t>2. </a:t>
                      </a:r>
                      <a:r>
                        <a:rPr lang="en-US" sz="700" dirty="0">
                          <a:effectLst/>
                          <a:latin typeface="+mn-lt"/>
                          <a:cs typeface="Calibri" panose="020F0502020204030204" pitchFamily="34" charset="0"/>
                        </a:rPr>
                        <a:t>Increasing engagement of all pupils in regular physical activity and sporting activities</a:t>
                      </a:r>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mn-lt"/>
                          <a:cs typeface="Calibri"/>
                        </a:rPr>
                        <a:t>Children participated in 2 hours of PE a week. Learning a broad and balanced curriculum that met age related skill and knowledge.</a:t>
                      </a:r>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a:lnSpc>
                          <a:spcPct val="100000"/>
                        </a:lnSpc>
                        <a:spcBef>
                          <a:spcPts val="0"/>
                        </a:spcBef>
                        <a:spcAft>
                          <a:spcPts val="0"/>
                        </a:spcAft>
                        <a:buClrTx/>
                        <a:buSzTx/>
                        <a:buFontTx/>
                        <a:buNone/>
                      </a:pPr>
                      <a:r>
                        <a:rPr lang="en-US" sz="700" dirty="0">
                          <a:latin typeface="+mn-lt"/>
                          <a:cs typeface="Calibri"/>
                        </a:rPr>
                        <a:t>Sports leaders from year 6 were able to support and lead activities at lunchtimes increasing participation  in Key stage 2.</a:t>
                      </a:r>
                      <a:endParaRPr lang="en-US" sz="700" dirty="0">
                        <a:latin typeface="+mn-lt"/>
                      </a:endParaRPr>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a:lnSpc>
                          <a:spcPct val="100000"/>
                        </a:lnSpc>
                        <a:spcBef>
                          <a:spcPts val="0"/>
                        </a:spcBef>
                        <a:spcAft>
                          <a:spcPts val="0"/>
                        </a:spcAft>
                        <a:buClrTx/>
                        <a:buSzTx/>
                        <a:buFontTx/>
                        <a:buNone/>
                      </a:pPr>
                      <a:r>
                        <a:rPr lang="en-US" sz="700" dirty="0">
                          <a:latin typeface="+mn-lt"/>
                          <a:cs typeface="Calibri"/>
                        </a:rPr>
                        <a:t>Children from, years 1 to 6 were targeted across the academic year to attend before and after school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mn-lt"/>
                          <a:cs typeface="Calibri"/>
                        </a:rPr>
                        <a:t>Staff attendance had an impact on active lunchtimes meaning less activities.</a:t>
                      </a:r>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a:lnSpc>
                          <a:spcPct val="100000"/>
                        </a:lnSpc>
                        <a:spcBef>
                          <a:spcPts val="0"/>
                        </a:spcBef>
                        <a:spcAft>
                          <a:spcPts val="0"/>
                        </a:spcAft>
                        <a:buClrTx/>
                        <a:buSzTx/>
                        <a:buFontTx/>
                        <a:buNone/>
                      </a:pPr>
                      <a:r>
                        <a:rPr lang="en-US" sz="700" dirty="0">
                          <a:latin typeface="+mn-lt"/>
                          <a:cs typeface="Calibri"/>
                        </a:rPr>
                        <a:t>Sports leaders mainly focused on working with Key stage 2 which meant a drop off in physical activity for Key stage 1 at lunchtimes.</a:t>
                      </a:r>
                    </a:p>
                    <a:p>
                      <a:endParaRPr lang="en-US" sz="700" dirty="0">
                        <a:latin typeface="+mn-lt"/>
                        <a:cs typeface="Calibri" panose="020F0502020204030204" pitchFamily="34" charset="0"/>
                      </a:endParaRPr>
                    </a:p>
                    <a:p>
                      <a:pPr lvl="0">
                        <a:buNone/>
                      </a:pPr>
                      <a:endParaRPr lang="en-US" sz="700" dirty="0">
                        <a:latin typeface="+mn-lt"/>
                        <a:cs typeface="Calibri"/>
                      </a:endParaRPr>
                    </a:p>
                    <a:p>
                      <a:pPr lvl="0">
                        <a:buNone/>
                      </a:pPr>
                      <a:r>
                        <a:rPr lang="en-US" sz="700" dirty="0">
                          <a:latin typeface="+mn-lt"/>
                          <a:cs typeface="Calibri"/>
                        </a:rPr>
                        <a:t>Sports clubs  for Years 4, 5 and 6 were targeted more than any other year group due to competitions attended. Which meant there were less opportunities for years 1,2 and 3 across the academic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766041632"/>
              </p:ext>
            </p:extLst>
          </p:nvPr>
        </p:nvGraphicFramePr>
        <p:xfrm>
          <a:off x="135831" y="709597"/>
          <a:ext cx="5868063" cy="3383280"/>
        </p:xfrm>
        <a:graphic>
          <a:graphicData uri="http://schemas.openxmlformats.org/drawingml/2006/table">
            <a:tbl>
              <a:tblPr firstRow="1" bandRow="1">
                <a:tableStyleId>{5C22544A-7EE6-4342-B048-85BDC9FD1C3A}</a:tableStyleId>
              </a:tblPr>
              <a:tblGrid>
                <a:gridCol w="1263618">
                  <a:extLst>
                    <a:ext uri="{9D8B030D-6E8A-4147-A177-3AD203B41FA5}">
                      <a16:colId xmlns:a16="http://schemas.microsoft.com/office/drawing/2014/main" val="1397519339"/>
                    </a:ext>
                  </a:extLst>
                </a:gridCol>
                <a:gridCol w="2752879">
                  <a:extLst>
                    <a:ext uri="{9D8B030D-6E8A-4147-A177-3AD203B41FA5}">
                      <a16:colId xmlns:a16="http://schemas.microsoft.com/office/drawing/2014/main" val="279180329"/>
                    </a:ext>
                  </a:extLst>
                </a:gridCol>
                <a:gridCol w="1851566">
                  <a:extLst>
                    <a:ext uri="{9D8B030D-6E8A-4147-A177-3AD203B41FA5}">
                      <a16:colId xmlns:a16="http://schemas.microsoft.com/office/drawing/2014/main" val="1532179531"/>
                    </a:ext>
                  </a:extLst>
                </a:gridCol>
              </a:tblGrid>
              <a:tr h="226247">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600">
                          <a:solidFill>
                            <a:sysClr val="windowText" lastClr="000000"/>
                          </a:solidFill>
                          <a:effectLst/>
                          <a:latin typeface="Calibri" panose="020F0502020204030204" pitchFamily="34" charset="0"/>
                          <a:cs typeface="Calibri" panose="020F0502020204030204" pitchFamily="34" charset="0"/>
                        </a:rPr>
                        <a:t> </a:t>
                      </a:r>
                      <a:endParaRPr lang="en-US" sz="6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6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mn-lt"/>
                          <a:cs typeface="Calibri" panose="020F0502020204030204" pitchFamily="34" charset="0"/>
                        </a:rPr>
                        <a:t>3. </a:t>
                      </a:r>
                      <a:r>
                        <a:rPr lang="en-US" sz="600" b="0" dirty="0">
                          <a:effectLst/>
                          <a:latin typeface="+mn-lt"/>
                          <a:cs typeface="Calibri" panose="020F0502020204030204" pitchFamily="34" charset="0"/>
                        </a:rPr>
                        <a:t>Raising the profile of PE and sport across the school, to support whole school improvement</a:t>
                      </a:r>
                      <a:endParaRPr lang="en-US" sz="600" b="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mn-lt"/>
                          <a:cs typeface="Calibri"/>
                        </a:rPr>
                        <a:t>Attendance and Achievement in sports competitions and festival were celebrated in achievement assemblies.</a:t>
                      </a: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r>
                        <a:rPr lang="en-US" sz="600" dirty="0">
                          <a:latin typeface="+mn-lt"/>
                          <a:cs typeface="Calibri"/>
                        </a:rPr>
                        <a:t>This was uploaded on to the website regularly for the school community to keep up to date.</a:t>
                      </a: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r>
                        <a:rPr lang="en-US" sz="600" dirty="0">
                          <a:latin typeface="+mn-lt"/>
                          <a:cs typeface="Calibri"/>
                        </a:rPr>
                        <a:t>Street tag introduced so families can increase physical activity and reduce carbon footprint by walking to and from school  each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mn-lt"/>
                          <a:cs typeface="Calibri"/>
                        </a:rPr>
                        <a:t>Not as many children and parents took part in street tag because of the use of phones rather than a card tap system.</a:t>
                      </a:r>
                    </a:p>
                    <a:p>
                      <a:endParaRPr lang="en-US" sz="600" dirty="0">
                        <a:latin typeface="+mn-lt"/>
                        <a:cs typeface="Calibri" panose="020F0502020204030204" pitchFamily="34" charset="0"/>
                      </a:endParaRPr>
                    </a:p>
                    <a:p>
                      <a:pPr lvl="0">
                        <a:buNone/>
                      </a:pPr>
                      <a:r>
                        <a:rPr lang="en-US" sz="600" dirty="0">
                          <a:latin typeface="+mn-lt"/>
                          <a:cs typeface="Calibri"/>
                        </a:rPr>
                        <a:t>Not all our parents engage or can access the website, so we need to create more in person meetings to educate and support them using the Enfield PE team to lead parent workshops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mn-lt"/>
                          <a:cs typeface="Calibri" panose="020F0502020204030204" pitchFamily="34" charset="0"/>
                        </a:rPr>
                        <a:t>4. </a:t>
                      </a:r>
                      <a:r>
                        <a:rPr lang="en-US" sz="600" dirty="0">
                          <a:effectLst/>
                          <a:latin typeface="+mn-lt"/>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p>
                      <a:endParaRPr lang="en-US" sz="6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mn-lt"/>
                          <a:cs typeface="Calibri"/>
                        </a:rPr>
                        <a:t>All sports clubs either have two separate clubs for boys and girls such as football.</a:t>
                      </a:r>
                      <a:endParaRPr lang="en-US" sz="600" dirty="0">
                        <a:latin typeface="+mn-lt"/>
                      </a:endParaRP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r>
                        <a:rPr lang="en-US" sz="600" dirty="0">
                          <a:latin typeface="+mn-lt"/>
                          <a:cs typeface="Calibri"/>
                        </a:rPr>
                        <a:t>Or  mixed clubs for boys and girls such as Tag rugby.</a:t>
                      </a: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r>
                        <a:rPr lang="en-US" sz="600" dirty="0">
                          <a:latin typeface="+mn-lt"/>
                          <a:cs typeface="Calibri"/>
                        </a:rPr>
                        <a:t>We enter competition (</a:t>
                      </a:r>
                      <a:r>
                        <a:rPr lang="en-US" sz="600" dirty="0" err="1">
                          <a:latin typeface="+mn-lt"/>
                          <a:cs typeface="Calibri"/>
                        </a:rPr>
                        <a:t>organised</a:t>
                      </a:r>
                      <a:r>
                        <a:rPr lang="en-US" sz="600" dirty="0">
                          <a:latin typeface="+mn-lt"/>
                          <a:cs typeface="Calibri"/>
                        </a:rPr>
                        <a:t> by the Enfield pe team ) that have opportunities for anyone who chooses to attend after school clubs.</a:t>
                      </a: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r>
                        <a:rPr lang="en-US" sz="600" dirty="0">
                          <a:latin typeface="+mn-lt"/>
                          <a:cs typeface="Calibri"/>
                        </a:rPr>
                        <a:t>We enter Festivals to give children who don’t attend the after-school clubs the opportunity to experience physical activity outside the school walls such as Multi skills festival.</a:t>
                      </a:r>
                    </a:p>
                    <a:p>
                      <a:endParaRPr lang="en-US" sz="600" dirty="0">
                        <a:latin typeface="+mn-lt"/>
                        <a:cs typeface="Calibri" panose="020F0502020204030204" pitchFamily="34" charset="0"/>
                      </a:endParaRPr>
                    </a:p>
                    <a:p>
                      <a:pPr lvl="0">
                        <a:buNone/>
                      </a:pPr>
                      <a:r>
                        <a:rPr lang="en-US" sz="600" dirty="0">
                          <a:latin typeface="+mn-lt"/>
                          <a:cs typeface="Calibri"/>
                        </a:rPr>
                        <a:t>We also have many children that take part in our active lunchtimes </a:t>
                      </a:r>
                      <a:r>
                        <a:rPr lang="en-US" sz="600" dirty="0" err="1">
                          <a:latin typeface="+mn-lt"/>
                          <a:cs typeface="Calibri"/>
                        </a:rPr>
                        <a:t>programme</a:t>
                      </a:r>
                      <a:r>
                        <a:rPr lang="en-US" sz="600" dirty="0">
                          <a:latin typeface="+mn-lt"/>
                          <a:cs typeface="Calibri"/>
                        </a:rPr>
                        <a:t> which encourage all children to take part in variety of different games.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mn-lt"/>
                          <a:cs typeface="Calibri"/>
                        </a:rPr>
                        <a:t>Although we try to engage as many children as possible through the academic year it is difficult to consistently work with everyone due to the lack of staff that want to support with running after school clubs.</a:t>
                      </a: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r>
                        <a:rPr lang="en-US" sz="600" dirty="0">
                          <a:latin typeface="+mn-lt"/>
                          <a:cs typeface="Calibri"/>
                        </a:rPr>
                        <a:t>Although Redzone(key stage 2) playground was very well attended </a:t>
                      </a:r>
                      <a:r>
                        <a:rPr lang="en-US" sz="600" dirty="0" err="1">
                          <a:latin typeface="+mn-lt"/>
                          <a:cs typeface="Calibri"/>
                        </a:rPr>
                        <a:t>Bluezone</a:t>
                      </a:r>
                      <a:r>
                        <a:rPr lang="en-US" sz="600" dirty="0">
                          <a:latin typeface="+mn-lt"/>
                          <a:cs typeface="Calibri"/>
                        </a:rPr>
                        <a:t> (key stage 1) was poorly attended due to a lack of activities on offer.</a:t>
                      </a:r>
                    </a:p>
                    <a:p>
                      <a:pPr marL="0" marR="0" lvl="0" indent="0" algn="l">
                        <a:lnSpc>
                          <a:spcPct val="100000"/>
                        </a:lnSpc>
                        <a:spcBef>
                          <a:spcPts val="0"/>
                        </a:spcBef>
                        <a:spcAft>
                          <a:spcPts val="0"/>
                        </a:spcAft>
                        <a:buClrTx/>
                        <a:buSzTx/>
                        <a:buFontTx/>
                        <a:buNone/>
                      </a:pPr>
                      <a:endParaRPr lang="en-US" sz="600" dirty="0">
                        <a:latin typeface="+mn-lt"/>
                        <a:cs typeface="Calibri"/>
                      </a:endParaRPr>
                    </a:p>
                    <a:p>
                      <a:pPr marL="0" marR="0" lvl="0" indent="0" algn="l">
                        <a:lnSpc>
                          <a:spcPct val="100000"/>
                        </a:lnSpc>
                        <a:spcBef>
                          <a:spcPts val="0"/>
                        </a:spcBef>
                        <a:spcAft>
                          <a:spcPts val="0"/>
                        </a:spcAft>
                        <a:buClrTx/>
                        <a:buSzTx/>
                        <a:buFontTx/>
                        <a:buNone/>
                      </a:pPr>
                      <a:endParaRPr lang="en-US" sz="600" dirty="0">
                        <a:latin typeface="+mn-lt"/>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a:effectLst/>
                          <a:latin typeface="Calibri" panose="020F0502020204030204" pitchFamily="34" charset="0"/>
                          <a:cs typeface="Calibri" panose="020F0502020204030204" pitchFamily="34" charset="0"/>
                        </a:rPr>
                        <a:t>5. </a:t>
                      </a:r>
                      <a:r>
                        <a:rPr lang="en-US" sz="60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latin typeface="Calibri"/>
                          <a:cs typeface="Calibri"/>
                        </a:rPr>
                        <a:t>We try to provide both intra and inter activities through the academic year, so everyone has  opportunities.</a:t>
                      </a:r>
                    </a:p>
                    <a:p>
                      <a:pPr marL="0" marR="0" lvl="0" indent="0" algn="l">
                        <a:lnSpc>
                          <a:spcPct val="100000"/>
                        </a:lnSpc>
                        <a:spcBef>
                          <a:spcPts val="0"/>
                        </a:spcBef>
                        <a:spcAft>
                          <a:spcPts val="0"/>
                        </a:spcAft>
                        <a:buClrTx/>
                        <a:buSzTx/>
                        <a:buFontTx/>
                        <a:buNone/>
                      </a:pPr>
                      <a:endParaRPr lang="en-US" sz="600">
                        <a:latin typeface="Calibri"/>
                        <a:cs typeface="Calibri"/>
                      </a:endParaRPr>
                    </a:p>
                    <a:p>
                      <a:pPr marL="0" marR="0" lvl="0" indent="0" algn="l">
                        <a:lnSpc>
                          <a:spcPct val="100000"/>
                        </a:lnSpc>
                        <a:spcBef>
                          <a:spcPts val="0"/>
                        </a:spcBef>
                        <a:spcAft>
                          <a:spcPts val="0"/>
                        </a:spcAft>
                        <a:buClrTx/>
                        <a:buSzTx/>
                        <a:buFontTx/>
                        <a:buNone/>
                      </a:pPr>
                      <a:r>
                        <a:rPr lang="en-US" sz="600">
                          <a:latin typeface="Calibri"/>
                          <a:cs typeface="Calibri"/>
                        </a:rPr>
                        <a:t>Such as borough competitions (inter)</a:t>
                      </a:r>
                    </a:p>
                    <a:p>
                      <a:pPr marL="0" marR="0" lvl="0" indent="0" algn="l">
                        <a:lnSpc>
                          <a:spcPct val="100000"/>
                        </a:lnSpc>
                        <a:spcBef>
                          <a:spcPts val="0"/>
                        </a:spcBef>
                        <a:spcAft>
                          <a:spcPts val="0"/>
                        </a:spcAft>
                        <a:buClrTx/>
                        <a:buSzTx/>
                        <a:buFontTx/>
                        <a:buNone/>
                      </a:pPr>
                      <a:r>
                        <a:rPr lang="en-US" sz="600">
                          <a:latin typeface="Calibri"/>
                          <a:cs typeface="Calibri"/>
                        </a:rPr>
                        <a:t>Football, Netball, Tag rugby, Gymnastics, Cricket and athletics.</a:t>
                      </a:r>
                    </a:p>
                    <a:p>
                      <a:pPr marL="0" marR="0" lvl="0" indent="0" algn="l">
                        <a:lnSpc>
                          <a:spcPct val="100000"/>
                        </a:lnSpc>
                        <a:spcBef>
                          <a:spcPts val="0"/>
                        </a:spcBef>
                        <a:spcAft>
                          <a:spcPts val="0"/>
                        </a:spcAft>
                        <a:buClrTx/>
                        <a:buSzTx/>
                        <a:buFontTx/>
                        <a:buNone/>
                      </a:pPr>
                      <a:endParaRPr lang="en-US" sz="600">
                        <a:latin typeface="Calibri"/>
                        <a:cs typeface="Calibri"/>
                      </a:endParaRPr>
                    </a:p>
                    <a:p>
                      <a:pPr marL="0" marR="0" lvl="0" indent="0" algn="l">
                        <a:lnSpc>
                          <a:spcPct val="100000"/>
                        </a:lnSpc>
                        <a:spcBef>
                          <a:spcPts val="0"/>
                        </a:spcBef>
                        <a:spcAft>
                          <a:spcPts val="0"/>
                        </a:spcAft>
                        <a:buClrTx/>
                        <a:buSzTx/>
                        <a:buFontTx/>
                        <a:buNone/>
                      </a:pPr>
                      <a:r>
                        <a:rPr lang="en-US" sz="600">
                          <a:latin typeface="Calibri"/>
                          <a:cs typeface="Calibri"/>
                        </a:rPr>
                        <a:t>We also give all children the opportunity to compete for their house team (intra) during Sports days.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Calibri"/>
                          <a:cs typeface="Calibri"/>
                        </a:rPr>
                        <a:t>We need to enter more key stage 1 and inclusive festivals.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48772"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467564895"/>
              </p:ext>
            </p:extLst>
          </p:nvPr>
        </p:nvGraphicFramePr>
        <p:xfrm>
          <a:off x="318967" y="2169164"/>
          <a:ext cx="5530128" cy="19940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a:ea typeface="Calibri"/>
                          <a:cs typeface="Calibri"/>
                          <a:hlinkClick r:id="rId3"/>
                        </a:rPr>
                        <a:t>Swimming and Water Safety</a:t>
                      </a:r>
                      <a:endParaRPr lang="en-GB" sz="700" dirty="0">
                        <a:solidFill>
                          <a:sysClr val="windowText" lastClr="000000"/>
                        </a:solidFill>
                        <a:effectLst/>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1. </a:t>
                      </a:r>
                      <a:r>
                        <a:rPr lang="en-US" sz="600" dirty="0">
                          <a:effectLst/>
                          <a:latin typeface="Calibri" panose="020F0502020204030204" pitchFamily="34" charset="0"/>
                          <a:cs typeface="Calibri" panose="020F0502020204030204" pitchFamily="34" charset="0"/>
                        </a:rPr>
                        <a:t>Swim competently, confidently and proficiently over a distance of at least 25 </a:t>
                      </a:r>
                      <a:r>
                        <a:rPr lang="en-US" sz="600" dirty="0" err="1">
                          <a:effectLst/>
                          <a:latin typeface="Calibri" panose="020F0502020204030204" pitchFamily="34" charset="0"/>
                          <a:cs typeface="Calibri" panose="020F0502020204030204" pitchFamily="34" charset="0"/>
                        </a:rPr>
                        <a:t>metres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mn-lt"/>
                          <a:cs typeface="Calibri"/>
                        </a:rPr>
                        <a:t>47%</a:t>
                      </a:r>
                      <a:endParaRPr lang="en-US" sz="700" dirty="0">
                        <a:latin typeface="+mn-lt"/>
                        <a:cs typeface="Calibri"/>
                      </a:endParaRPr>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defTabSz="575981">
                        <a:lnSpc>
                          <a:spcPct val="100000"/>
                        </a:lnSpc>
                        <a:spcBef>
                          <a:spcPts val="0"/>
                        </a:spcBef>
                        <a:spcAft>
                          <a:spcPts val="0"/>
                        </a:spcAft>
                        <a:buClrTx/>
                        <a:buSzTx/>
                        <a:buFontTx/>
                        <a:buNone/>
                        <a:tabLst/>
                        <a:defRPr/>
                      </a:pPr>
                      <a:r>
                        <a:rPr lang="en-US" sz="700">
                          <a:latin typeface="+mn-lt"/>
                          <a:cs typeface="Calibri"/>
                        </a:rPr>
                        <a:t>We was able to secure a swimming pool </a:t>
                      </a:r>
                      <a:r>
                        <a:rPr lang="en-US" sz="700" dirty="0">
                          <a:latin typeface="+mn-lt"/>
                          <a:cs typeface="Calibri"/>
                        </a:rPr>
                        <a:t>for a 10-week block after the local swimming pool closed. Results are up by 47%  from 23/24.</a:t>
                      </a:r>
                      <a:endParaRPr lang="en-US" sz="1100"/>
                    </a:p>
                    <a:p>
                      <a:pPr marL="0" marR="0" lvl="0" indent="0" algn="l" rtl="0" eaLnBrk="1" fontAlgn="auto" latinLnBrk="0" hangingPunct="1">
                        <a:lnSpc>
                          <a:spcPct val="100000"/>
                        </a:lnSpc>
                        <a:spcBef>
                          <a:spcPts val="0"/>
                        </a:spcBef>
                        <a:spcAft>
                          <a:spcPts val="0"/>
                        </a:spcAft>
                        <a:buClrTx/>
                        <a:buSzTx/>
                        <a:buFontTx/>
                        <a:buNone/>
                      </a:pPr>
                      <a:endParaRPr lang="en-US" sz="700" b="0" i="0" u="none" strike="noStrike" noProof="0" dirty="0">
                        <a:solidFill>
                          <a:srgbClr val="000000"/>
                        </a:solidFill>
                        <a:latin typeface="+mn-lt"/>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mn-lt"/>
                          <a:cs typeface="Calibri"/>
                        </a:rPr>
                        <a:t>We are 53%  behind the nation curriculum expectations.</a:t>
                      </a:r>
                      <a:endParaRPr lang="en-US" sz="700" dirty="0">
                        <a:latin typeface="+mn-lt"/>
                        <a:cs typeface="Calibri" panose="020F0502020204030204" pitchFamily="34" charset="0"/>
                      </a:endParaRPr>
                    </a:p>
                    <a:p>
                      <a:endParaRPr lang="en-US" sz="700" dirty="0">
                        <a:latin typeface="+mn-lt"/>
                        <a:cs typeface="Calibri" panose="020F0502020204030204" pitchFamily="34" charset="0"/>
                      </a:endParaRPr>
                    </a:p>
                    <a:p>
                      <a:pPr lvl="0">
                        <a:buNone/>
                      </a:pPr>
                      <a:r>
                        <a:rPr lang="en-US" sz="700" dirty="0">
                          <a:latin typeface="+mn-lt"/>
                          <a:cs typeface="Calibri"/>
                        </a:rPr>
                        <a:t>It is expected that one in four children will leave primary school being able to swim 25 meters nationally.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2. </a:t>
                      </a:r>
                      <a:r>
                        <a:rPr lang="en-US" sz="600" dirty="0">
                          <a:effectLst/>
                          <a:latin typeface="Calibri" panose="020F0502020204030204" pitchFamily="34" charset="0"/>
                          <a:cs typeface="Calibri" panose="020F0502020204030204" pitchFamily="34" charset="0"/>
                        </a:rPr>
                        <a:t>Use a range of strokes effectively (for example, front crawl, backstroke and breaststroke)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mn-lt"/>
                          <a:cs typeface="Calibri"/>
                        </a:rPr>
                        <a:t>47%</a:t>
                      </a:r>
                      <a:endParaRPr lang="en-US" sz="1100"/>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defTabSz="575981">
                        <a:lnSpc>
                          <a:spcPct val="100000"/>
                        </a:lnSpc>
                        <a:spcBef>
                          <a:spcPts val="0"/>
                        </a:spcBef>
                        <a:spcAft>
                          <a:spcPts val="0"/>
                        </a:spcAft>
                        <a:buClrTx/>
                        <a:buSzTx/>
                        <a:buFontTx/>
                        <a:buNone/>
                        <a:tabLst/>
                        <a:defRPr/>
                      </a:pPr>
                      <a:r>
                        <a:rPr lang="en-US" sz="700">
                          <a:latin typeface="+mn-lt"/>
                          <a:cs typeface="Calibri"/>
                        </a:rPr>
                        <a:t>They are 47%, we are up by 16% from </a:t>
                      </a:r>
                      <a:r>
                        <a:rPr lang="en-US" sz="700" dirty="0">
                          <a:latin typeface="+mn-lt"/>
                          <a:cs typeface="Calibri"/>
                        </a:rPr>
                        <a:t>23/24</a:t>
                      </a:r>
                      <a:endParaRPr lang="en-US" sz="110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latin typeface="+mn-lt"/>
                        <a:cs typeface="Calibri" panose="020F0502020204030204" pitchFamily="34" charset="0"/>
                      </a:endParaRPr>
                    </a:p>
                    <a:p>
                      <a:endParaRPr lang="en-US" sz="70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3. </a:t>
                      </a:r>
                      <a:r>
                        <a:rPr lang="en-US" sz="600" dirty="0">
                          <a:effectLst/>
                          <a:latin typeface="Calibri" panose="020F0502020204030204" pitchFamily="34" charset="0"/>
                          <a:cs typeface="Calibri" panose="020F0502020204030204" pitchFamily="34" charset="0"/>
                        </a:rPr>
                        <a:t>Perform safe self-rescue in different water-based situations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mn-lt"/>
                          <a:cs typeface="Calibri"/>
                        </a:rPr>
                        <a:t>41%</a:t>
                      </a:r>
                      <a:endParaRPr lang="en-US" sz="1100"/>
                    </a:p>
                    <a:p>
                      <a:pPr marL="0" marR="0" lvl="0" indent="0" algn="l">
                        <a:lnSpc>
                          <a:spcPct val="100000"/>
                        </a:lnSpc>
                        <a:spcBef>
                          <a:spcPts val="0"/>
                        </a:spcBef>
                        <a:spcAft>
                          <a:spcPts val="0"/>
                        </a:spcAft>
                        <a:buClrTx/>
                        <a:buSzTx/>
                        <a:buFontTx/>
                        <a:buNone/>
                      </a:pPr>
                      <a:endParaRPr lang="en-US" sz="700" dirty="0">
                        <a:latin typeface="+mn-lt"/>
                        <a:cs typeface="Calibri"/>
                      </a:endParaRPr>
                    </a:p>
                    <a:p>
                      <a:pPr marL="0" marR="0" lvl="0" indent="0" algn="l" defTabSz="575981">
                        <a:lnSpc>
                          <a:spcPct val="100000"/>
                        </a:lnSpc>
                        <a:spcBef>
                          <a:spcPts val="0"/>
                        </a:spcBef>
                        <a:spcAft>
                          <a:spcPts val="0"/>
                        </a:spcAft>
                        <a:buClrTx/>
                        <a:buSzTx/>
                        <a:buFontTx/>
                        <a:buNone/>
                        <a:tabLst/>
                        <a:defRPr/>
                      </a:pPr>
                      <a:r>
                        <a:rPr lang="en-US" sz="700">
                          <a:latin typeface="+mn-lt"/>
                          <a:cs typeface="Calibri"/>
                        </a:rPr>
                        <a:t>We are up by 41% from 23/24.</a:t>
                      </a:r>
                      <a:endParaRPr lang="en-US" sz="1100"/>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mn-lt"/>
                        <a:cs typeface="Calibri"/>
                      </a:endParaRPr>
                    </a:p>
                    <a:p>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mn-lt"/>
                        <a:cs typeface="Calibri"/>
                      </a:endParaRPr>
                    </a:p>
                    <a:p>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951648164"/>
              </p:ext>
            </p:extLst>
          </p:nvPr>
        </p:nvGraphicFramePr>
        <p:xfrm>
          <a:off x="306693" y="684701"/>
          <a:ext cx="5615530" cy="3624231"/>
        </p:xfrm>
        <a:graphic>
          <a:graphicData uri="http://schemas.openxmlformats.org/drawingml/2006/table">
            <a:tbl>
              <a:tblPr firstRow="1" bandRow="1">
                <a:tableStyleId>{5C22544A-7EE6-4342-B048-85BDC9FD1C3A}</a:tableStyleId>
              </a:tblPr>
              <a:tblGrid>
                <a:gridCol w="1226479">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a:solidFill>
                            <a:sysClr val="windowText" lastClr="000000"/>
                          </a:solidFill>
                          <a:effectLst/>
                          <a:latin typeface="Calibri" panose="020F0502020204030204" pitchFamily="34" charset="0"/>
                          <a:ea typeface="+mn-ea"/>
                          <a:cs typeface="Calibri" panose="020F0502020204030204" pitchFamily="34" charset="0"/>
                        </a:rPr>
                        <a:t>Why?</a:t>
                      </a:r>
                      <a:endParaRPr lang="en-US" sz="5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a:solidFill>
                            <a:sysClr val="windowText" lastClr="000000"/>
                          </a:solidFill>
                          <a:effectLst/>
                          <a:latin typeface="Calibri" panose="020F0502020204030204" pitchFamily="34" charset="0"/>
                          <a:cs typeface="Calibri" panose="020F0502020204030204" pitchFamily="34" charset="0"/>
                        </a:rPr>
                        <a:t>Supporting evidence</a:t>
                      </a:r>
                      <a:endParaRPr lang="en-GB" sz="5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a:lnSpc>
                          <a:spcPct val="100000"/>
                        </a:lnSpc>
                        <a:spcBef>
                          <a:spcPts val="0"/>
                        </a:spcBef>
                        <a:spcAft>
                          <a:spcPts val="0"/>
                        </a:spcAft>
                        <a:buNone/>
                      </a:pPr>
                      <a:r>
                        <a:rPr lang="en-US" sz="600" b="0" i="0" u="none" strike="noStrike" noProof="0" dirty="0">
                          <a:solidFill>
                            <a:srgbClr val="000000"/>
                          </a:solidFill>
                          <a:latin typeface="+mn-lt"/>
                        </a:rPr>
                        <a:t>Two hours of PE a week</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dirty="0">
                          <a:latin typeface="+mn-lt"/>
                          <a:cs typeface="Times New Roman"/>
                        </a:rPr>
                        <a:t>Teaching a broad and balanced curriculum gives children to feel confident and competent across a diverse range of sports and physical activities.</a:t>
                      </a:r>
                    </a:p>
                    <a:p>
                      <a:pPr marL="0" marR="0" lvl="0" indent="0" algn="l">
                        <a:lnSpc>
                          <a:spcPct val="100000"/>
                        </a:lnSpc>
                        <a:spcBef>
                          <a:spcPts val="0"/>
                        </a:spcBef>
                        <a:spcAft>
                          <a:spcPts val="0"/>
                        </a:spcAft>
                        <a:buNone/>
                      </a:pPr>
                      <a:r>
                        <a:rPr lang="en-US" sz="600" b="0" i="0" u="none" strike="noStrike" noProof="0" dirty="0">
                          <a:latin typeface="+mn-lt"/>
                          <a:cs typeface="Times New Roman"/>
                        </a:rPr>
                        <a:t>Teaching PE also I key for developing the social, emotional and phycological well being.</a:t>
                      </a:r>
                    </a:p>
                    <a:p>
                      <a:pPr algn="l">
                        <a:lnSpc>
                          <a:spcPct val="100000"/>
                        </a:lnSpc>
                      </a:pPr>
                      <a:endParaRPr lang="en-US" sz="6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1" u="none" strike="noStrike" noProof="0">
                          <a:solidFill>
                            <a:srgbClr val="000000"/>
                          </a:solidFill>
                          <a:latin typeface="+mn-lt"/>
                        </a:rPr>
                        <a:t>2. Increasing engagement of all pupils in regular physical activity and sporting activities</a:t>
                      </a:r>
                      <a:endParaRPr lang="en-US" sz="600">
                        <a:latin typeface="+mn-lt"/>
                      </a:endParaRPr>
                    </a:p>
                    <a:p>
                      <a:pPr algn="l">
                        <a:lnSpc>
                          <a:spcPct val="100000"/>
                        </a:lnSpc>
                      </a:pPr>
                      <a:endParaRPr lang="en-US" sz="60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latin typeface="+mn-lt"/>
                          <a:cs typeface="Calibri"/>
                        </a:rPr>
                        <a:t>PE was planned and timetabled across the academic year with a broad and balanced curriculum that met the children's age-related expectations.</a:t>
                      </a:r>
                      <a:endParaRPr lang="en-US" sz="60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a:lnSpc>
                          <a:spcPct val="100000"/>
                        </a:lnSpc>
                        <a:spcBef>
                          <a:spcPts val="0"/>
                        </a:spcBef>
                        <a:spcAft>
                          <a:spcPts val="0"/>
                        </a:spcAft>
                        <a:buNone/>
                      </a:pPr>
                      <a:r>
                        <a:rPr lang="en-US" sz="500" b="0" i="0" u="none" strike="noStrike" noProof="0">
                          <a:solidFill>
                            <a:srgbClr val="000000"/>
                          </a:solidFill>
                          <a:latin typeface="+mn-lt"/>
                        </a:rPr>
                        <a:t>To enter a wider range of festivals and competitions to engage both KS1 and KS2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500" dirty="0">
                          <a:latin typeface="+mn-lt"/>
                          <a:cs typeface="Calibri"/>
                        </a:rPr>
                        <a:t>Participation is sports and physical activities help holistic development as well as promoting</a:t>
                      </a:r>
                    </a:p>
                    <a:p>
                      <a:pPr marL="0" marR="0" lvl="0" indent="0" algn="l">
                        <a:lnSpc>
                          <a:spcPct val="100000"/>
                        </a:lnSpc>
                        <a:spcBef>
                          <a:spcPts val="0"/>
                        </a:spcBef>
                        <a:spcAft>
                          <a:spcPts val="0"/>
                        </a:spcAft>
                        <a:buClrTx/>
                        <a:buSzTx/>
                        <a:buFontTx/>
                        <a:buNone/>
                      </a:pPr>
                      <a:r>
                        <a:rPr lang="en-US" sz="500" dirty="0">
                          <a:latin typeface="+mn-lt"/>
                          <a:cs typeface="Calibri"/>
                        </a:rPr>
                        <a:t> physical health such as strength, endurance, healthy weight </a:t>
                      </a:r>
                    </a:p>
                    <a:p>
                      <a:pPr marL="0" marR="0" lvl="0" indent="0" algn="l">
                        <a:lnSpc>
                          <a:spcPct val="100000"/>
                        </a:lnSpc>
                        <a:spcBef>
                          <a:spcPts val="0"/>
                        </a:spcBef>
                        <a:spcAft>
                          <a:spcPts val="0"/>
                        </a:spcAft>
                        <a:buClrTx/>
                        <a:buSzTx/>
                        <a:buFontTx/>
                        <a:buNone/>
                      </a:pPr>
                      <a:r>
                        <a:rPr lang="en-US" sz="500" dirty="0">
                          <a:latin typeface="+mn-lt"/>
                          <a:cs typeface="Calibri"/>
                        </a:rPr>
                        <a:t>Mental wellbeing such reduced stress, confidence</a:t>
                      </a:r>
                    </a:p>
                    <a:p>
                      <a:pPr marL="0" marR="0" lvl="0" indent="0" algn="l">
                        <a:lnSpc>
                          <a:spcPct val="100000"/>
                        </a:lnSpc>
                        <a:spcBef>
                          <a:spcPts val="0"/>
                        </a:spcBef>
                        <a:spcAft>
                          <a:spcPts val="0"/>
                        </a:spcAft>
                        <a:buClrTx/>
                        <a:buSzTx/>
                        <a:buFontTx/>
                        <a:buNone/>
                      </a:pPr>
                      <a:r>
                        <a:rPr lang="en-US" sz="500" dirty="0">
                          <a:latin typeface="+mn-lt"/>
                          <a:cs typeface="Calibri"/>
                        </a:rPr>
                        <a:t>Social skills such as teamwork and leadership.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500" b="0" i="1" u="none" strike="noStrike" noProof="0" dirty="0">
                          <a:solidFill>
                            <a:srgbClr val="000000"/>
                          </a:solidFill>
                          <a:latin typeface="+mn-lt"/>
                        </a:rPr>
                        <a:t>4. Offer a broader and more equal experience of a range of sports and physical activities to all pupils and ensure equal access to sport for boys and girls</a:t>
                      </a:r>
                      <a:endParaRPr lang="en-US" sz="500" dirty="0">
                        <a:latin typeface="+mn-lt"/>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500" dirty="0" err="1">
                          <a:latin typeface="+mn-lt"/>
                          <a:cs typeface="Calibri"/>
                        </a:rPr>
                        <a:t>Brettenham</a:t>
                      </a:r>
                      <a:r>
                        <a:rPr lang="en-US" sz="500" dirty="0">
                          <a:latin typeface="+mn-lt"/>
                          <a:cs typeface="Calibri"/>
                        </a:rPr>
                        <a:t> </a:t>
                      </a:r>
                      <a:r>
                        <a:rPr lang="en-US" sz="500" dirty="0" err="1">
                          <a:latin typeface="+mn-lt"/>
                          <a:cs typeface="Calibri"/>
                        </a:rPr>
                        <a:t>attendence</a:t>
                      </a:r>
                      <a:r>
                        <a:rPr lang="en-US" sz="500" dirty="0">
                          <a:latin typeface="+mn-lt"/>
                          <a:cs typeface="Calibri"/>
                        </a:rPr>
                        <a:t> :</a:t>
                      </a:r>
                    </a:p>
                    <a:p>
                      <a:pPr marL="0" marR="0" lvl="0" indent="0" algn="l">
                        <a:lnSpc>
                          <a:spcPct val="100000"/>
                        </a:lnSpc>
                        <a:spcBef>
                          <a:spcPts val="0"/>
                        </a:spcBef>
                        <a:spcAft>
                          <a:spcPts val="0"/>
                        </a:spcAft>
                        <a:buClrTx/>
                        <a:buSzTx/>
                        <a:buFontTx/>
                        <a:buNone/>
                      </a:pPr>
                      <a:endParaRPr lang="en-US" sz="500" dirty="0">
                        <a:latin typeface="+mn-lt"/>
                        <a:cs typeface="Calibri"/>
                      </a:endParaRPr>
                    </a:p>
                    <a:p>
                      <a:pPr marL="0" marR="0" lvl="0" indent="0" algn="l">
                        <a:lnSpc>
                          <a:spcPct val="100000"/>
                        </a:lnSpc>
                        <a:spcBef>
                          <a:spcPts val="0"/>
                        </a:spcBef>
                        <a:spcAft>
                          <a:spcPts val="0"/>
                        </a:spcAft>
                        <a:buClrTx/>
                        <a:buSzTx/>
                        <a:buFontTx/>
                        <a:buNone/>
                      </a:pPr>
                      <a:r>
                        <a:rPr lang="en-US" sz="500" dirty="0">
                          <a:latin typeface="+mn-lt"/>
                          <a:cs typeface="Calibri"/>
                        </a:rPr>
                        <a:t>Competition:</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Football year 5 and 6</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Netball year 5 and 6</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Tag rugby year 5 and 6</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Gymnastics years 2,3,4,,5 and 6</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Cricket years 5 and 6</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Athletics years 3,4,5 and 6</a:t>
                      </a:r>
                    </a:p>
                    <a:p>
                      <a:pPr marL="0" marR="0" lvl="0" indent="0" algn="l">
                        <a:lnSpc>
                          <a:spcPct val="100000"/>
                        </a:lnSpc>
                        <a:spcBef>
                          <a:spcPts val="0"/>
                        </a:spcBef>
                        <a:spcAft>
                          <a:spcPts val="0"/>
                        </a:spcAft>
                        <a:buClrTx/>
                        <a:buSzTx/>
                        <a:buNone/>
                      </a:pPr>
                      <a:endParaRPr lang="en-US" sz="500" dirty="0">
                        <a:latin typeface="+mn-lt"/>
                        <a:cs typeface="Calibri"/>
                      </a:endParaRPr>
                    </a:p>
                    <a:p>
                      <a:pPr marL="0" marR="0" lvl="0" indent="0" algn="l">
                        <a:lnSpc>
                          <a:spcPct val="100000"/>
                        </a:lnSpc>
                        <a:spcBef>
                          <a:spcPts val="0"/>
                        </a:spcBef>
                        <a:spcAft>
                          <a:spcPts val="0"/>
                        </a:spcAft>
                        <a:buClrTx/>
                        <a:buSzTx/>
                        <a:buNone/>
                      </a:pPr>
                      <a:r>
                        <a:rPr lang="en-US" sz="500" dirty="0">
                          <a:latin typeface="+mn-lt"/>
                          <a:cs typeface="Calibri"/>
                        </a:rPr>
                        <a:t>Festivals</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Multi skills year 2</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Dance festival year 6</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Cultural dance festival year1</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Spurs community events year 4</a:t>
                      </a:r>
                    </a:p>
                    <a:p>
                      <a:pPr marL="171450" marR="0" lvl="0" indent="-171450" algn="l">
                        <a:lnSpc>
                          <a:spcPct val="100000"/>
                        </a:lnSpc>
                        <a:spcBef>
                          <a:spcPts val="0"/>
                        </a:spcBef>
                        <a:spcAft>
                          <a:spcPts val="0"/>
                        </a:spcAft>
                        <a:buClrTx/>
                        <a:buSzTx/>
                        <a:buFont typeface="Arial"/>
                        <a:buChar char="•"/>
                      </a:pPr>
                      <a:r>
                        <a:rPr lang="en-US" sz="500" dirty="0">
                          <a:latin typeface="+mn-lt"/>
                          <a:cs typeface="Calibri"/>
                        </a:rPr>
                        <a:t>Love your park event year 5 and 6 </a:t>
                      </a:r>
                    </a:p>
                    <a:p>
                      <a:pPr marL="171450" marR="0" lvl="0" indent="-171450" algn="l">
                        <a:lnSpc>
                          <a:spcPct val="100000"/>
                        </a:lnSpc>
                        <a:spcBef>
                          <a:spcPts val="0"/>
                        </a:spcBef>
                        <a:spcAft>
                          <a:spcPts val="0"/>
                        </a:spcAft>
                        <a:buClrTx/>
                        <a:buSzTx/>
                        <a:buFont typeface="Arial"/>
                        <a:buChar char="•"/>
                      </a:pPr>
                      <a:endParaRPr lang="en-US" sz="500" dirty="0">
                        <a:latin typeface="+mn-lt"/>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a:lnSpc>
                          <a:spcPct val="100000"/>
                        </a:lnSpc>
                        <a:spcBef>
                          <a:spcPts val="0"/>
                        </a:spcBef>
                        <a:spcAft>
                          <a:spcPts val="0"/>
                        </a:spcAft>
                        <a:buNone/>
                      </a:pPr>
                      <a:r>
                        <a:rPr lang="en-US" sz="500" b="0" i="0" u="none" strike="noStrike" noProof="0" dirty="0">
                          <a:latin typeface="+mn-lt"/>
                        </a:rPr>
                        <a:t>Teaching staff being more confident in teaching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500" b="0" i="0" u="none" strike="noStrike" noProof="0" dirty="0">
                          <a:latin typeface="+mn-lt"/>
                          <a:cs typeface="Times New Roman"/>
                        </a:rPr>
                        <a:t>Confidence in teaching PE at primary school is crucial for several reasons:</a:t>
                      </a:r>
                      <a:endParaRPr lang="en-US" sz="500" dirty="0">
                        <a:latin typeface="+mn-lt"/>
                        <a:cs typeface="Times New Roman"/>
                      </a:endParaRPr>
                    </a:p>
                    <a:p>
                      <a:pPr lvl="0" algn="l">
                        <a:lnSpc>
                          <a:spcPct val="100000"/>
                        </a:lnSpc>
                        <a:spcBef>
                          <a:spcPts val="0"/>
                        </a:spcBef>
                        <a:spcAft>
                          <a:spcPts val="0"/>
                        </a:spcAft>
                        <a:buNone/>
                      </a:pPr>
                      <a:endParaRPr lang="en-US" sz="500" b="0" i="0" u="none" strike="noStrike" noProof="0" dirty="0">
                        <a:latin typeface="+mn-lt"/>
                        <a:cs typeface="Times New Roman"/>
                      </a:endParaRPr>
                    </a:p>
                    <a:p>
                      <a:pPr marL="171450" lvl="0" indent="-171450" algn="l">
                        <a:lnSpc>
                          <a:spcPct val="100000"/>
                        </a:lnSpc>
                        <a:spcBef>
                          <a:spcPts val="0"/>
                        </a:spcBef>
                        <a:spcAft>
                          <a:spcPts val="0"/>
                        </a:spcAft>
                        <a:buFont typeface="Arial"/>
                        <a:buChar char="•"/>
                      </a:pPr>
                      <a:r>
                        <a:rPr lang="en-US" sz="500" b="0" i="0" u="none" strike="noStrike" noProof="0" dirty="0">
                          <a:latin typeface="+mn-lt"/>
                          <a:cs typeface="Times New Roman"/>
                        </a:rPr>
                        <a:t>Increased Motivation</a:t>
                      </a:r>
                    </a:p>
                    <a:p>
                      <a:pPr marL="171450" lvl="0" indent="-171450" algn="l">
                        <a:lnSpc>
                          <a:spcPct val="100000"/>
                        </a:lnSpc>
                        <a:spcBef>
                          <a:spcPts val="0"/>
                        </a:spcBef>
                        <a:spcAft>
                          <a:spcPts val="0"/>
                        </a:spcAft>
                        <a:buFont typeface="Arial"/>
                        <a:buChar char="•"/>
                      </a:pPr>
                      <a:r>
                        <a:rPr lang="en-US" sz="500" b="0" i="0" u="none" strike="noStrike" noProof="0" dirty="0">
                          <a:latin typeface="+mn-lt"/>
                          <a:cs typeface="Times New Roman"/>
                        </a:rPr>
                        <a:t>Improved Instructional Strategies</a:t>
                      </a:r>
                    </a:p>
                    <a:p>
                      <a:pPr marL="171450" lvl="0" indent="-171450" algn="l">
                        <a:lnSpc>
                          <a:spcPct val="100000"/>
                        </a:lnSpc>
                        <a:spcBef>
                          <a:spcPts val="0"/>
                        </a:spcBef>
                        <a:spcAft>
                          <a:spcPts val="0"/>
                        </a:spcAft>
                        <a:buFont typeface="Arial"/>
                        <a:buChar char="•"/>
                      </a:pPr>
                      <a:r>
                        <a:rPr lang="en-US" sz="500" b="0" i="0" u="none" strike="noStrike" noProof="0" dirty="0">
                          <a:latin typeface="+mn-lt"/>
                          <a:cs typeface="Times New Roman"/>
                        </a:rPr>
                        <a:t>Positive Learning Environment</a:t>
                      </a:r>
                    </a:p>
                    <a:p>
                      <a:pPr marL="171450" lvl="0" indent="-171450" algn="l">
                        <a:lnSpc>
                          <a:spcPct val="100000"/>
                        </a:lnSpc>
                        <a:spcBef>
                          <a:spcPts val="0"/>
                        </a:spcBef>
                        <a:spcAft>
                          <a:spcPts val="0"/>
                        </a:spcAft>
                        <a:buFont typeface="Arial"/>
                        <a:buChar char="•"/>
                      </a:pPr>
                      <a:r>
                        <a:rPr lang="en-US" sz="500" b="0" i="0" u="none" strike="noStrike" noProof="0" dirty="0">
                          <a:latin typeface="+mn-lt"/>
                          <a:cs typeface="Times New Roman"/>
                        </a:rPr>
                        <a:t>Modeling Role</a:t>
                      </a:r>
                    </a:p>
                    <a:p>
                      <a:pPr marL="171450" lvl="0" indent="-171450" algn="l">
                        <a:lnSpc>
                          <a:spcPct val="100000"/>
                        </a:lnSpc>
                        <a:spcBef>
                          <a:spcPts val="0"/>
                        </a:spcBef>
                        <a:spcAft>
                          <a:spcPts val="0"/>
                        </a:spcAft>
                        <a:buFont typeface="Arial"/>
                        <a:buChar char="•"/>
                      </a:pPr>
                      <a:r>
                        <a:rPr lang="en-US" sz="500" b="0" i="0" u="none" strike="noStrike" noProof="0" dirty="0">
                          <a:latin typeface="+mn-lt"/>
                          <a:cs typeface="Times New Roman"/>
                        </a:rPr>
                        <a:t>Health and Wellbeing </a:t>
                      </a:r>
                      <a:endParaRPr lang="en-US" sz="500" dirty="0">
                        <a:latin typeface="+mn-lt"/>
                        <a:cs typeface="Times New Roman"/>
                      </a:endParaRPr>
                    </a:p>
                    <a:p>
                      <a:pPr marL="0" lvl="0" indent="0" algn="l">
                        <a:lnSpc>
                          <a:spcPct val="100000"/>
                        </a:lnSpc>
                        <a:spcBef>
                          <a:spcPts val="0"/>
                        </a:spcBef>
                        <a:spcAft>
                          <a:spcPts val="0"/>
                        </a:spcAft>
                        <a:buNone/>
                      </a:pPr>
                      <a:br>
                        <a:rPr lang="en-US" sz="500" dirty="0">
                          <a:latin typeface="+mn-lt"/>
                          <a:cs typeface="Times New Roman"/>
                        </a:rPr>
                      </a:br>
                      <a:r>
                        <a:rPr lang="en-US" sz="500" b="0" i="0" u="none" strike="noStrike" noProof="0" dirty="0">
                          <a:latin typeface="+mn-lt"/>
                          <a:cs typeface="Times New Roman"/>
                        </a:rPr>
                        <a:t>In summary, confidence in teaching PE at primary school is not only beneficial for the teachers but also for the students, as it fosters a healthier and more active school environment.</a:t>
                      </a:r>
                      <a:endParaRPr lang="en-US" sz="500" dirty="0">
                        <a:latin typeface="+mn-lt"/>
                        <a:cs typeface="Times New Roman"/>
                      </a:endParaRPr>
                    </a:p>
                    <a:p>
                      <a:pPr marL="0" marR="0" lvl="0" indent="0" algn="l" defTabSz="575981">
                        <a:lnSpc>
                          <a:spcPct val="100000"/>
                        </a:lnSpc>
                        <a:spcBef>
                          <a:spcPts val="0"/>
                        </a:spcBef>
                        <a:spcAft>
                          <a:spcPts val="0"/>
                        </a:spcAft>
                        <a:buClrTx/>
                        <a:buSzTx/>
                        <a:buFontTx/>
                        <a:buNone/>
                        <a:tabLst/>
                        <a:defRPr/>
                      </a:pPr>
                      <a:endParaRPr lang="en-US" sz="500" dirty="0">
                        <a:latin typeface="+mn-lt"/>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500" b="0" i="1" u="none" strike="noStrike" noProof="0" dirty="0">
                          <a:solidFill>
                            <a:srgbClr val="000000"/>
                          </a:solidFill>
                          <a:latin typeface="+mn-lt"/>
                        </a:rPr>
                        <a:t>1. Increasing confidence, knowledge and skills of all staff in teaching PE and sporting activities prioritising CPD and training where needed.</a:t>
                      </a:r>
                      <a:endParaRPr lang="en-US" sz="500" dirty="0">
                        <a:latin typeface="+mn-lt"/>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rtl="0" eaLnBrk="1" fontAlgn="auto" latinLnBrk="0" hangingPunct="1">
                        <a:lnSpc>
                          <a:spcPct val="100000"/>
                        </a:lnSpc>
                        <a:spcBef>
                          <a:spcPts val="0"/>
                        </a:spcBef>
                        <a:spcAft>
                          <a:spcPts val="0"/>
                        </a:spcAft>
                        <a:buClrTx/>
                        <a:buSzTx/>
                        <a:buFont typeface="Arial"/>
                        <a:buChar char="•"/>
                      </a:pPr>
                      <a:r>
                        <a:rPr lang="en-US" sz="500" dirty="0">
                          <a:latin typeface="+mn-lt"/>
                          <a:cs typeface="Times New Roman"/>
                        </a:rPr>
                        <a:t>Class teachers working with subject leader once a week to model good practice. </a:t>
                      </a:r>
                    </a:p>
                    <a:p>
                      <a:pPr marL="0" marR="0" lvl="0" indent="0" algn="l">
                        <a:lnSpc>
                          <a:spcPct val="100000"/>
                        </a:lnSpc>
                        <a:spcBef>
                          <a:spcPts val="0"/>
                        </a:spcBef>
                        <a:spcAft>
                          <a:spcPts val="0"/>
                        </a:spcAft>
                        <a:buClrTx/>
                        <a:buSzTx/>
                        <a:buNone/>
                      </a:pPr>
                      <a:endParaRPr lang="en-US" sz="500" dirty="0">
                        <a:latin typeface="+mn-lt"/>
                        <a:cs typeface="Times New Roman"/>
                      </a:endParaRPr>
                    </a:p>
                    <a:p>
                      <a:pPr marL="171450" marR="0" lvl="0" indent="-171450" algn="l">
                        <a:lnSpc>
                          <a:spcPct val="100000"/>
                        </a:lnSpc>
                        <a:spcBef>
                          <a:spcPts val="0"/>
                        </a:spcBef>
                        <a:spcAft>
                          <a:spcPts val="0"/>
                        </a:spcAft>
                        <a:buClrTx/>
                        <a:buSzTx/>
                        <a:buFont typeface="Arial"/>
                        <a:buChar char="•"/>
                      </a:pPr>
                      <a:r>
                        <a:rPr lang="en-US" sz="500" dirty="0">
                          <a:latin typeface="+mn-lt"/>
                          <a:cs typeface="Times New Roman"/>
                        </a:rPr>
                        <a:t>Subject leaders team teaches with class teacher through the school year</a:t>
                      </a:r>
                    </a:p>
                    <a:p>
                      <a:pPr marL="171450" marR="0" lvl="0" indent="-171450" algn="l">
                        <a:lnSpc>
                          <a:spcPct val="100000"/>
                        </a:lnSpc>
                        <a:spcBef>
                          <a:spcPts val="0"/>
                        </a:spcBef>
                        <a:spcAft>
                          <a:spcPts val="0"/>
                        </a:spcAft>
                        <a:buClrTx/>
                        <a:buSzTx/>
                        <a:buFont typeface="Arial"/>
                        <a:buChar char="•"/>
                      </a:pPr>
                      <a:endParaRPr lang="en-US" sz="500" dirty="0">
                        <a:latin typeface="+mn-lt"/>
                        <a:cs typeface="Times New Roman"/>
                      </a:endParaRPr>
                    </a:p>
                    <a:p>
                      <a:pPr marL="171450" marR="0" lvl="0" indent="-171450" algn="l">
                        <a:lnSpc>
                          <a:spcPct val="100000"/>
                        </a:lnSpc>
                        <a:spcBef>
                          <a:spcPts val="0"/>
                        </a:spcBef>
                        <a:spcAft>
                          <a:spcPts val="0"/>
                        </a:spcAft>
                        <a:buClrTx/>
                        <a:buSzTx/>
                        <a:buFont typeface="Arial"/>
                        <a:buChar char="•"/>
                      </a:pPr>
                      <a:r>
                        <a:rPr lang="en-US" sz="500" dirty="0">
                          <a:latin typeface="+mn-lt"/>
                          <a:cs typeface="Times New Roman"/>
                        </a:rPr>
                        <a:t>Subject leader to observe class teacher teaching PE and offer feedback on development</a:t>
                      </a:r>
                    </a:p>
                    <a:p>
                      <a:pPr marL="171450" marR="0" lvl="0" indent="-171450" algn="l">
                        <a:lnSpc>
                          <a:spcPct val="100000"/>
                        </a:lnSpc>
                        <a:spcBef>
                          <a:spcPts val="0"/>
                        </a:spcBef>
                        <a:spcAft>
                          <a:spcPts val="0"/>
                        </a:spcAft>
                        <a:buClrTx/>
                        <a:buSzTx/>
                        <a:buFont typeface="Arial"/>
                        <a:buChar char="•"/>
                      </a:pPr>
                      <a:endParaRPr lang="en-US" sz="500" dirty="0">
                        <a:latin typeface="+mn-lt"/>
                        <a:cs typeface="Times New Roman"/>
                      </a:endParaRPr>
                    </a:p>
                    <a:p>
                      <a:pPr marL="171450" marR="0" lvl="0" indent="-171450" algn="l">
                        <a:lnSpc>
                          <a:spcPct val="100000"/>
                        </a:lnSpc>
                        <a:spcBef>
                          <a:spcPts val="0"/>
                        </a:spcBef>
                        <a:spcAft>
                          <a:spcPts val="0"/>
                        </a:spcAft>
                        <a:buClrTx/>
                        <a:buSzTx/>
                        <a:buFont typeface="Arial"/>
                        <a:buChar char="•"/>
                      </a:pPr>
                      <a:r>
                        <a:rPr lang="en-US" sz="500" dirty="0">
                          <a:latin typeface="+mn-lt"/>
                          <a:cs typeface="Times New Roman"/>
                        </a:rPr>
                        <a:t>Teachers to lead  PE once a week to develop confidence and competence in teaching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2" name="Table 1">
            <a:extLst>
              <a:ext uri="{FF2B5EF4-FFF2-40B4-BE49-F238E27FC236}">
                <a16:creationId xmlns:a16="http://schemas.microsoft.com/office/drawing/2014/main" id="{EAD933A1-4830-41DE-A9B1-C337AB8FAF14}"/>
              </a:ext>
            </a:extLst>
          </p:cNvPr>
          <p:cNvGraphicFramePr>
            <a:graphicFrameLocks noGrp="1"/>
          </p:cNvGraphicFramePr>
          <p:nvPr>
            <p:extLst>
              <p:ext uri="{D42A27DB-BD31-4B8C-83A1-F6EECF244321}">
                <p14:modId xmlns:p14="http://schemas.microsoft.com/office/powerpoint/2010/main" val="1934611579"/>
              </p:ext>
            </p:extLst>
          </p:nvPr>
        </p:nvGraphicFramePr>
        <p:xfrm>
          <a:off x="324136" y="626836"/>
          <a:ext cx="5615530" cy="4450080"/>
        </p:xfrm>
        <a:graphic>
          <a:graphicData uri="http://schemas.openxmlformats.org/drawingml/2006/table">
            <a:tbl>
              <a:tblPr firstRow="1" bandRow="1">
                <a:tableStyleId>{5C22544A-7EE6-4342-B048-85BDC9FD1C3A}</a:tableStyleId>
              </a:tblPr>
              <a:tblGrid>
                <a:gridCol w="1226479">
                  <a:extLst>
                    <a:ext uri="{9D8B030D-6E8A-4147-A177-3AD203B41FA5}">
                      <a16:colId xmlns:a16="http://schemas.microsoft.com/office/drawing/2014/main" val="2080751009"/>
                    </a:ext>
                  </a:extLst>
                </a:gridCol>
                <a:gridCol w="1568297">
                  <a:extLst>
                    <a:ext uri="{9D8B030D-6E8A-4147-A177-3AD203B41FA5}">
                      <a16:colId xmlns:a16="http://schemas.microsoft.com/office/drawing/2014/main" val="2911858057"/>
                    </a:ext>
                  </a:extLst>
                </a:gridCol>
                <a:gridCol w="1410377">
                  <a:extLst>
                    <a:ext uri="{9D8B030D-6E8A-4147-A177-3AD203B41FA5}">
                      <a16:colId xmlns:a16="http://schemas.microsoft.com/office/drawing/2014/main" val="195623037"/>
                    </a:ext>
                  </a:extLst>
                </a:gridCol>
                <a:gridCol w="1410377">
                  <a:extLst>
                    <a:ext uri="{9D8B030D-6E8A-4147-A177-3AD203B41FA5}">
                      <a16:colId xmlns:a16="http://schemas.microsoft.com/office/drawing/2014/main" val="2840470590"/>
                    </a:ext>
                  </a:extLst>
                </a:gridCol>
              </a:tblGrid>
              <a:tr h="621253">
                <a:tc>
                  <a:txBody>
                    <a:bodyPr/>
                    <a:lstStyle/>
                    <a:p>
                      <a:pPr marL="0" marR="0" lvl="0" indent="0" algn="l">
                        <a:lnSpc>
                          <a:spcPct val="100000"/>
                        </a:lnSpc>
                        <a:spcBef>
                          <a:spcPts val="0"/>
                        </a:spcBef>
                        <a:spcAft>
                          <a:spcPts val="0"/>
                        </a:spcAft>
                        <a:buNone/>
                      </a:pPr>
                      <a:r>
                        <a:rPr lang="en-US" sz="500" b="0" i="0" u="none" strike="noStrike" noProof="0">
                          <a:solidFill>
                            <a:srgbClr val="000000"/>
                          </a:solidFill>
                          <a:latin typeface="+mn-lt"/>
                          <a:cs typeface="Times New Roman"/>
                        </a:rPr>
                        <a:t>To find a different venue for swimming and </a:t>
                      </a:r>
                      <a:r>
                        <a:rPr lang="en-US" sz="500" b="0" i="0" u="none" strike="noStrike" noProof="0">
                          <a:latin typeface="+mn-lt"/>
                          <a:cs typeface="Times New Roman"/>
                        </a:rPr>
                        <a:t>investigate catch up/ booster swimming?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500" b="0" i="0" u="none" strike="noStrike" noProof="0" dirty="0">
                          <a:solidFill>
                            <a:srgbClr val="0A0A0A"/>
                          </a:solidFill>
                          <a:latin typeface="+mn-lt"/>
                          <a:cs typeface="Times New Roman"/>
                        </a:rPr>
                        <a:t>Swimming is a vital, mandatory part of the national curriculum because </a:t>
                      </a:r>
                      <a:endParaRPr lang="en-US" sz="500" dirty="0">
                        <a:latin typeface="+mn-lt"/>
                        <a:cs typeface="Times New Roman"/>
                      </a:endParaRPr>
                    </a:p>
                    <a:p>
                      <a:pPr lvl="0" algn="l">
                        <a:lnSpc>
                          <a:spcPct val="100000"/>
                        </a:lnSpc>
                        <a:spcBef>
                          <a:spcPts val="0"/>
                        </a:spcBef>
                        <a:spcAft>
                          <a:spcPts val="0"/>
                        </a:spcAft>
                        <a:buNone/>
                      </a:pPr>
                      <a:r>
                        <a:rPr lang="en-US" sz="500" b="0" i="0" u="none" strike="noStrike" noProof="0" dirty="0">
                          <a:solidFill>
                            <a:srgbClr val="001D35"/>
                          </a:solidFill>
                          <a:latin typeface="+mn-lt"/>
                          <a:cs typeface="Times New Roman"/>
                        </a:rPr>
                        <a:t>it teaches life-saving water safety, promotes physical health (cardiovascular fitness, strength, coordination), and builds confidence. It ensures all children, regardless of background, can swim 25 meters, self-rescue, and stay safe near water.</a:t>
                      </a:r>
                      <a:endParaRPr lang="en-US" sz="500" dirty="0">
                        <a:latin typeface="+mn-lt"/>
                        <a:cs typeface="Times New Roman"/>
                      </a:endParaRPr>
                    </a:p>
                    <a:p>
                      <a:pPr marL="0" marR="0" lvl="0" indent="0" algn="l" defTabSz="575981">
                        <a:lnSpc>
                          <a:spcPct val="100000"/>
                        </a:lnSpc>
                        <a:spcBef>
                          <a:spcPts val="0"/>
                        </a:spcBef>
                        <a:spcAft>
                          <a:spcPts val="0"/>
                        </a:spcAft>
                        <a:buClrTx/>
                        <a:buSzTx/>
                        <a:buFontTx/>
                        <a:buNone/>
                        <a:tabLst/>
                        <a:defRPr/>
                      </a:pPr>
                      <a:endParaRPr lang="en-US" sz="500" dirty="0">
                        <a:latin typeface="+mn-lt"/>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500" b="0" i="1" u="none" strike="noStrike" noProof="0" dirty="0">
                          <a:solidFill>
                            <a:srgbClr val="000000"/>
                          </a:solidFill>
                          <a:latin typeface="+mn-lt"/>
                          <a:ea typeface="Calibri"/>
                          <a:cs typeface="Calibri"/>
                        </a:rPr>
                        <a:t>2. Increasing engagement of all pupils in regular physical activity and sporting activities</a:t>
                      </a:r>
                      <a:endParaRPr lang="en-US" sz="500" dirty="0">
                        <a:latin typeface="+mn-lt"/>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Arial"/>
                        <a:buChar char="•"/>
                      </a:pPr>
                      <a:r>
                        <a:rPr lang="en-US" sz="500" b="0" i="0" u="none" strike="noStrike" noProof="0" dirty="0">
                          <a:solidFill>
                            <a:srgbClr val="000000"/>
                          </a:solidFill>
                          <a:latin typeface="+mn-lt"/>
                          <a:ea typeface="Calibri"/>
                          <a:cs typeface="Calibri"/>
                        </a:rPr>
                        <a:t>We was able to secure a swimming pool for a 10-week block after the local swimming pool closed. Results are up by 47% from 23/24.</a:t>
                      </a:r>
                    </a:p>
                    <a:p>
                      <a:pPr marL="0" marR="0" lvl="0" indent="0" algn="l">
                        <a:lnSpc>
                          <a:spcPct val="100000"/>
                        </a:lnSpc>
                        <a:spcBef>
                          <a:spcPts val="0"/>
                        </a:spcBef>
                        <a:spcAft>
                          <a:spcPts val="0"/>
                        </a:spcAft>
                        <a:buNone/>
                      </a:pPr>
                      <a:endParaRPr lang="en-US" sz="500" b="0" i="0" u="none" strike="noStrike" noProof="0" dirty="0">
                        <a:solidFill>
                          <a:srgbClr val="000000"/>
                        </a:solidFill>
                        <a:latin typeface="+mn-lt"/>
                        <a:ea typeface="Calibri"/>
                        <a:cs typeface="Calibri"/>
                      </a:endParaRPr>
                    </a:p>
                    <a:p>
                      <a:pPr marL="171450" marR="0" lvl="0" indent="-171450" algn="l">
                        <a:lnSpc>
                          <a:spcPct val="100000"/>
                        </a:lnSpc>
                        <a:spcBef>
                          <a:spcPts val="0"/>
                        </a:spcBef>
                        <a:spcAft>
                          <a:spcPts val="0"/>
                        </a:spcAft>
                        <a:buFont typeface="Arial"/>
                        <a:buChar char="•"/>
                      </a:pPr>
                      <a:r>
                        <a:rPr lang="en-US" sz="500" b="0" i="0" u="none" strike="noStrike" noProof="0" dirty="0">
                          <a:solidFill>
                            <a:srgbClr val="000000"/>
                          </a:solidFill>
                          <a:latin typeface="+mn-lt"/>
                          <a:ea typeface="Calibri"/>
                          <a:cs typeface="Calibri"/>
                        </a:rPr>
                        <a:t>Use a range of strokes effectively (for example, front crawl, backstroke and breaststroke) Are results being 47%, we are up by 16% from 23/24</a:t>
                      </a:r>
                      <a:endParaRPr lang="en-US" sz="500" dirty="0">
                        <a:latin typeface="+mn-lt"/>
                      </a:endParaRPr>
                    </a:p>
                    <a:p>
                      <a:pPr marL="0" marR="0" lvl="0" indent="0" algn="l">
                        <a:lnSpc>
                          <a:spcPct val="100000"/>
                        </a:lnSpc>
                        <a:spcBef>
                          <a:spcPts val="0"/>
                        </a:spcBef>
                        <a:spcAft>
                          <a:spcPts val="0"/>
                        </a:spcAft>
                        <a:buNone/>
                      </a:pPr>
                      <a:endParaRPr lang="en-US" sz="500" b="0" i="0" u="none" strike="noStrike" noProof="0" dirty="0">
                        <a:solidFill>
                          <a:srgbClr val="000000"/>
                        </a:solidFill>
                        <a:latin typeface="+mn-lt"/>
                        <a:ea typeface="Calibri"/>
                        <a:cs typeface="Calibri"/>
                      </a:endParaRPr>
                    </a:p>
                    <a:p>
                      <a:pPr marL="171450" marR="0" lvl="0" indent="-171450" algn="l">
                        <a:lnSpc>
                          <a:spcPct val="100000"/>
                        </a:lnSpc>
                        <a:spcBef>
                          <a:spcPts val="0"/>
                        </a:spcBef>
                        <a:spcAft>
                          <a:spcPts val="0"/>
                        </a:spcAft>
                        <a:buFont typeface="Arial"/>
                        <a:buChar char="•"/>
                      </a:pPr>
                      <a:r>
                        <a:rPr lang="en-US" sz="500" b="0" i="0" u="none" strike="noStrike" noProof="0" dirty="0">
                          <a:solidFill>
                            <a:srgbClr val="000000"/>
                          </a:solidFill>
                          <a:latin typeface="+mn-lt"/>
                          <a:ea typeface="Calibri"/>
                          <a:cs typeface="Calibri"/>
                        </a:rPr>
                        <a:t>Perform safe self-rescue in different water-based situations Were  up by 41% from 23/24.</a:t>
                      </a:r>
                      <a:endParaRPr lang="en-US" sz="500" dirty="0">
                        <a:latin typeface="+mn-lt"/>
                      </a:endParaRPr>
                    </a:p>
                    <a:p>
                      <a:pPr marL="171450" marR="0" lvl="0" indent="-171450" algn="l">
                        <a:lnSpc>
                          <a:spcPct val="100000"/>
                        </a:lnSpc>
                        <a:spcBef>
                          <a:spcPts val="0"/>
                        </a:spcBef>
                        <a:spcAft>
                          <a:spcPts val="0"/>
                        </a:spcAft>
                        <a:buFont typeface="Arial"/>
                        <a:buChar char="•"/>
                      </a:pPr>
                      <a:endParaRPr lang="en-US" sz="500" b="0" i="0" u="none" strike="noStrike" noProof="0" dirty="0">
                        <a:solidFill>
                          <a:srgbClr val="000000"/>
                        </a:solidFill>
                        <a:latin typeface="+mn-lt"/>
                        <a:ea typeface="Calibri"/>
                        <a:cs typeface="Calibri"/>
                      </a:endParaRPr>
                    </a:p>
                    <a:p>
                      <a:pPr marL="171450" marR="0" lvl="0" indent="-171450" algn="l">
                        <a:lnSpc>
                          <a:spcPct val="100000"/>
                        </a:lnSpc>
                        <a:spcBef>
                          <a:spcPts val="0"/>
                        </a:spcBef>
                        <a:spcAft>
                          <a:spcPts val="0"/>
                        </a:spcAft>
                        <a:buFont typeface="Arial"/>
                        <a:buChar char="•"/>
                      </a:pPr>
                      <a:r>
                        <a:rPr lang="en-US" sz="500" b="0" i="0" u="none" strike="noStrike" noProof="0" dirty="0" err="1">
                          <a:solidFill>
                            <a:srgbClr val="000000"/>
                          </a:solidFill>
                          <a:latin typeface="+mn-lt"/>
                          <a:ea typeface="Calibri"/>
                          <a:cs typeface="Calibri"/>
                        </a:rPr>
                        <a:t>Unfotunatly</a:t>
                      </a:r>
                      <a:r>
                        <a:rPr lang="en-US" sz="500" b="0" i="0" u="none" strike="noStrike" noProof="0" dirty="0">
                          <a:solidFill>
                            <a:srgbClr val="000000"/>
                          </a:solidFill>
                          <a:latin typeface="+mn-lt"/>
                          <a:ea typeface="Calibri"/>
                          <a:cs typeface="Calibri"/>
                        </a:rPr>
                        <a:t> we was unable to include booster lesson this academic year</a:t>
                      </a:r>
                    </a:p>
                    <a:p>
                      <a:pPr marL="0" marR="0" lvl="0" indent="0" algn="l">
                        <a:lnSpc>
                          <a:spcPct val="100000"/>
                        </a:lnSpc>
                        <a:spcBef>
                          <a:spcPts val="0"/>
                        </a:spcBef>
                        <a:spcAft>
                          <a:spcPts val="0"/>
                        </a:spcAft>
                        <a:buNone/>
                      </a:pPr>
                      <a:endParaRPr lang="en-US" sz="500" b="0" i="0" u="none" strike="noStrike" noProof="0" dirty="0">
                        <a:solidFill>
                          <a:srgbClr val="000000"/>
                        </a:solidFill>
                        <a:latin typeface="+mn-lt"/>
                        <a:ea typeface="Calibri"/>
                        <a:cs typeface="Calibri"/>
                      </a:endParaRPr>
                    </a:p>
                    <a:p>
                      <a:pPr marL="0" marR="0" lvl="0" indent="0" algn="l">
                        <a:lnSpc>
                          <a:spcPct val="100000"/>
                        </a:lnSpc>
                        <a:spcBef>
                          <a:spcPts val="0"/>
                        </a:spcBef>
                        <a:spcAft>
                          <a:spcPts val="0"/>
                        </a:spcAft>
                        <a:buNone/>
                      </a:pPr>
                      <a:endParaRPr lang="en-US" sz="500" b="0" i="0" u="none" strike="noStrike" noProof="0" dirty="0">
                        <a:solidFill>
                          <a:srgbClr val="000000"/>
                        </a:solidFill>
                        <a:latin typeface="+mn-lt"/>
                        <a:ea typeface="Calibri"/>
                        <a:cs typeface="Calibri"/>
                      </a:endParaRPr>
                    </a:p>
                    <a:p>
                      <a:pPr marL="0" marR="0" lvl="0" indent="0" algn="l">
                        <a:lnSpc>
                          <a:spcPct val="100000"/>
                        </a:lnSpc>
                        <a:spcBef>
                          <a:spcPts val="0"/>
                        </a:spcBef>
                        <a:spcAft>
                          <a:spcPts val="0"/>
                        </a:spcAft>
                        <a:buNone/>
                      </a:pPr>
                      <a:endParaRPr lang="en-US" sz="500" b="0" i="0" u="none" strike="noStrike" noProof="0" dirty="0">
                        <a:solidFill>
                          <a:srgbClr val="000000"/>
                        </a:solidFill>
                        <a:latin typeface="+mn-lt"/>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11041384"/>
                  </a:ext>
                </a:extLst>
              </a:tr>
              <a:tr h="621253">
                <a:tc>
                  <a:txBody>
                    <a:bodyPr/>
                    <a:lstStyle/>
                    <a:p>
                      <a:pPr marL="0" marR="0" lvl="0" indent="0" algn="l">
                        <a:lnSpc>
                          <a:spcPct val="100000"/>
                        </a:lnSpc>
                        <a:spcBef>
                          <a:spcPts val="0"/>
                        </a:spcBef>
                        <a:spcAft>
                          <a:spcPts val="0"/>
                        </a:spcAft>
                        <a:buNone/>
                      </a:pPr>
                      <a:r>
                        <a:rPr lang="en-US" sz="500" b="0" i="0" u="none" strike="noStrike" noProof="0">
                          <a:solidFill>
                            <a:srgbClr val="000000"/>
                          </a:solidFill>
                          <a:latin typeface="+mn-lt"/>
                          <a:cs typeface="Times New Roman"/>
                        </a:rPr>
                        <a:t>To t</a:t>
                      </a:r>
                      <a:r>
                        <a:rPr lang="en-US" sz="500">
                          <a:latin typeface="+mn-lt"/>
                        </a:rPr>
                        <a:t>rain young leaders from years 5 and 6 to provide active lunchtimes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500" b="0" i="0" u="none" strike="noStrike" noProof="0" dirty="0">
                          <a:latin typeface="+mn-lt"/>
                          <a:ea typeface="Roboto"/>
                          <a:cs typeface="Times New Roman"/>
                        </a:rPr>
                        <a:t>Training young leaders for school sport activities has a profound impact on their development and the overall school environment. Here are some key benefits and impacts of such training:</a:t>
                      </a:r>
                      <a:endParaRPr lang="en-US" sz="500" u="none" dirty="0">
                        <a:latin typeface="+mn-lt"/>
                        <a:cs typeface="Times New Roman"/>
                      </a:endParaRPr>
                    </a:p>
                    <a:p>
                      <a:pPr lvl="0" algn="l">
                        <a:lnSpc>
                          <a:spcPct val="100000"/>
                        </a:lnSpc>
                        <a:spcBef>
                          <a:spcPts val="0"/>
                        </a:spcBef>
                        <a:spcAft>
                          <a:spcPts val="0"/>
                        </a:spcAft>
                        <a:buNone/>
                      </a:pPr>
                      <a:endParaRPr lang="en-US" sz="500" b="0" i="0" u="sng" strike="noStrike" noProof="0" dirty="0">
                        <a:latin typeface="+mn-lt"/>
                        <a:ea typeface="Roboto"/>
                        <a:cs typeface="Times New Roman"/>
                      </a:endParaRPr>
                    </a:p>
                    <a:p>
                      <a:pPr marL="171450" lvl="0" indent="-171450" algn="l">
                        <a:lnSpc>
                          <a:spcPct val="100000"/>
                        </a:lnSpc>
                        <a:spcBef>
                          <a:spcPts val="0"/>
                        </a:spcBef>
                        <a:spcAft>
                          <a:spcPts val="0"/>
                        </a:spcAft>
                        <a:buFont typeface="Arial"/>
                        <a:buChar char="•"/>
                      </a:pPr>
                      <a:r>
                        <a:rPr lang="en-US" sz="500" b="1" i="0" u="none" strike="noStrike" noProof="0" dirty="0">
                          <a:latin typeface="+mn-lt"/>
                          <a:ea typeface="Roboto"/>
                          <a:cs typeface="Times New Roman"/>
                          <a:hlinkClick r:id="rId3"/>
                        </a:rPr>
                        <a:t>Enhanced Confidence and Resilience</a:t>
                      </a:r>
                      <a:r>
                        <a:rPr lang="en-US" sz="500" b="0" i="0" u="none" strike="noStrike" noProof="0" dirty="0">
                          <a:latin typeface="+mn-lt"/>
                          <a:ea typeface="Roboto"/>
                          <a:cs typeface="Times New Roman"/>
                          <a:hlinkClick r:id="rId3"/>
                        </a:rPr>
                        <a:t>: Young leaders gain confidence through their leadership roles, which can lead to increased resilience and a positive outlook on challenges. </a:t>
                      </a:r>
                      <a:endParaRPr lang="en-US" sz="500" u="none" dirty="0">
                        <a:latin typeface="+mn-lt"/>
                        <a:cs typeface="Times New Roman"/>
                      </a:endParaRPr>
                    </a:p>
                    <a:p>
                      <a:pPr lvl="0" indent="0" algn="l">
                        <a:lnSpc>
                          <a:spcPct val="100000"/>
                        </a:lnSpc>
                        <a:spcBef>
                          <a:spcPts val="0"/>
                        </a:spcBef>
                        <a:spcAft>
                          <a:spcPts val="0"/>
                        </a:spcAft>
                        <a:buNone/>
                      </a:pPr>
                      <a:endParaRPr lang="en-US" sz="500" b="1" i="0" u="sng" strike="noStrike" noProof="0" dirty="0">
                        <a:solidFill>
                          <a:srgbClr val="3C51B4"/>
                        </a:solidFill>
                        <a:latin typeface="+mn-lt"/>
                        <a:ea typeface="Roboto"/>
                        <a:cs typeface="Times New Roman"/>
                      </a:endParaRPr>
                    </a:p>
                    <a:p>
                      <a:pPr marL="171450" lvl="0" indent="-171450" algn="l">
                        <a:lnSpc>
                          <a:spcPct val="100000"/>
                        </a:lnSpc>
                        <a:spcBef>
                          <a:spcPts val="0"/>
                        </a:spcBef>
                        <a:spcAft>
                          <a:spcPts val="0"/>
                        </a:spcAft>
                        <a:buFont typeface="Arial"/>
                        <a:buChar char="•"/>
                      </a:pPr>
                      <a:r>
                        <a:rPr lang="en-US" sz="500" b="1" i="0" u="sng" strike="noStrike" noProof="0" dirty="0">
                          <a:latin typeface="+mn-lt"/>
                          <a:ea typeface="Roboto"/>
                          <a:cs typeface="Times New Roman"/>
                          <a:hlinkClick r:id="rId3"/>
                        </a:rPr>
                        <a:t>Improved Physical and Mental Health</a:t>
                      </a:r>
                      <a:r>
                        <a:rPr lang="en-US" sz="500" b="0" i="0" u="sng" strike="noStrike" noProof="0" dirty="0">
                          <a:latin typeface="+mn-lt"/>
                          <a:ea typeface="Roboto"/>
                          <a:cs typeface="Times New Roman"/>
                          <a:hlinkClick r:id="rId3"/>
                        </a:rPr>
                        <a:t>: Participation in sports and leadership activities contributes to better physical and mental health, as well as a sense of well-being. </a:t>
                      </a:r>
                      <a:endParaRPr lang="en-US" sz="500" u="sng" dirty="0">
                        <a:latin typeface="+mn-lt"/>
                        <a:cs typeface="Times New Roman"/>
                      </a:endParaRPr>
                    </a:p>
                    <a:p>
                      <a:pPr marL="171450" lvl="0" indent="-171450" algn="l">
                        <a:lnSpc>
                          <a:spcPct val="100000"/>
                        </a:lnSpc>
                        <a:spcBef>
                          <a:spcPts val="0"/>
                        </a:spcBef>
                        <a:spcAft>
                          <a:spcPts val="0"/>
                        </a:spcAft>
                        <a:buFont typeface="Arial"/>
                        <a:buChar char="•"/>
                      </a:pPr>
                      <a:endParaRPr lang="en-US" sz="500" b="0" i="0" u="sng" strike="noStrike" noProof="0" dirty="0">
                        <a:latin typeface="+mn-lt"/>
                        <a:ea typeface="Roboto"/>
                        <a:cs typeface="Times New Roman"/>
                      </a:endParaRPr>
                    </a:p>
                    <a:p>
                      <a:pPr marL="171450" lvl="0" indent="-171450" algn="l">
                        <a:lnSpc>
                          <a:spcPct val="100000"/>
                        </a:lnSpc>
                        <a:spcBef>
                          <a:spcPts val="0"/>
                        </a:spcBef>
                        <a:spcAft>
                          <a:spcPts val="0"/>
                        </a:spcAft>
                        <a:buFont typeface="Arial"/>
                        <a:buChar char="•"/>
                      </a:pPr>
                      <a:r>
                        <a:rPr lang="en-US" sz="500" b="1" i="0" u="sng" strike="noStrike" noProof="0" dirty="0">
                          <a:latin typeface="+mn-lt"/>
                          <a:ea typeface="Roboto"/>
                          <a:cs typeface="Times New Roman"/>
                          <a:hlinkClick r:id="rId4"/>
                        </a:rPr>
                        <a:t>Positive Role Models</a:t>
                      </a:r>
                      <a:r>
                        <a:rPr lang="en-US" sz="500" b="0" i="0" u="sng" strike="noStrike" noProof="0" dirty="0">
                          <a:latin typeface="+mn-lt"/>
                          <a:ea typeface="Roboto"/>
                          <a:cs typeface="Times New Roman"/>
                          <a:hlinkClick r:id="rId4"/>
                        </a:rPr>
                        <a:t>: Young leaders become role models for their peers, demonstrating the value of teamwork, discipline, and an active lifestyle. </a:t>
                      </a:r>
                      <a:endParaRPr lang="en-US" sz="500" u="sng" dirty="0">
                        <a:latin typeface="+mn-lt"/>
                        <a:cs typeface="Times New Roman"/>
                        <a:hlinkClick r:id="" action="ppaction://noaction"/>
                      </a:endParaRPr>
                    </a:p>
                    <a:p>
                      <a:pPr marL="171450" lvl="0" indent="-171450" algn="l">
                        <a:lnSpc>
                          <a:spcPct val="100000"/>
                        </a:lnSpc>
                        <a:spcBef>
                          <a:spcPts val="0"/>
                        </a:spcBef>
                        <a:spcAft>
                          <a:spcPts val="0"/>
                        </a:spcAft>
                        <a:buFont typeface="Arial"/>
                        <a:buChar char="•"/>
                      </a:pPr>
                      <a:endParaRPr lang="en-US" sz="500" b="0" i="0" u="sng" strike="noStrike" noProof="0" dirty="0">
                        <a:latin typeface="+mn-lt"/>
                        <a:ea typeface="Roboto"/>
                        <a:cs typeface="Times New Roman"/>
                      </a:endParaRPr>
                    </a:p>
                    <a:p>
                      <a:pPr marL="171450" lvl="0" indent="-171450" algn="l">
                        <a:lnSpc>
                          <a:spcPct val="100000"/>
                        </a:lnSpc>
                        <a:spcBef>
                          <a:spcPts val="0"/>
                        </a:spcBef>
                        <a:spcAft>
                          <a:spcPts val="0"/>
                        </a:spcAft>
                        <a:buFont typeface="Arial"/>
                        <a:buChar char="•"/>
                      </a:pPr>
                      <a:r>
                        <a:rPr lang="en-US" sz="500" b="1" i="0" u="sng" strike="noStrike" noProof="0" dirty="0">
                          <a:latin typeface="+mn-lt"/>
                          <a:ea typeface="Roboto"/>
                          <a:cs typeface="Times New Roman"/>
                          <a:hlinkClick r:id="rId4"/>
                        </a:rPr>
                        <a:t>Community Spirit</a:t>
                      </a:r>
                      <a:r>
                        <a:rPr lang="en-US" sz="500" b="0" i="0" u="sng" strike="noStrike" noProof="0" dirty="0">
                          <a:latin typeface="+mn-lt"/>
                          <a:ea typeface="Roboto"/>
                          <a:cs typeface="Times New Roman"/>
                          <a:hlinkClick r:id="rId4"/>
                        </a:rPr>
                        <a:t>: Leadership roles foster a sense of community and encourage active participation in sports, promoting a collaborative and inclusive environment. </a:t>
                      </a:r>
                      <a:endParaRPr lang="en-US" sz="500" u="sng" dirty="0">
                        <a:latin typeface="+mn-lt"/>
                        <a:cs typeface="Times New Roman"/>
                        <a:hlinkClick r:id="" action="ppaction://noaction"/>
                      </a:endParaRPr>
                    </a:p>
                    <a:p>
                      <a:pPr marL="0" lvl="0" indent="0" algn="l">
                        <a:lnSpc>
                          <a:spcPct val="100000"/>
                        </a:lnSpc>
                        <a:spcBef>
                          <a:spcPts val="0"/>
                        </a:spcBef>
                        <a:spcAft>
                          <a:spcPts val="0"/>
                        </a:spcAft>
                        <a:buNone/>
                      </a:pPr>
                      <a:endParaRPr lang="en-US" sz="500" b="0" i="0" u="sng" strike="noStrike" noProof="0" dirty="0">
                        <a:latin typeface="+mn-lt"/>
                        <a:ea typeface="Roboto"/>
                        <a:cs typeface="Times New Roman"/>
                      </a:endParaRPr>
                    </a:p>
                    <a:p>
                      <a:pPr marL="171450" lvl="0" indent="-171450" algn="l">
                        <a:lnSpc>
                          <a:spcPct val="100000"/>
                        </a:lnSpc>
                        <a:spcBef>
                          <a:spcPts val="0"/>
                        </a:spcBef>
                        <a:spcAft>
                          <a:spcPts val="0"/>
                        </a:spcAft>
                        <a:buFont typeface="Arial"/>
                        <a:buChar char="•"/>
                      </a:pPr>
                      <a:r>
                        <a:rPr lang="en-US" sz="500" b="1" i="0" u="sng" strike="noStrike" noProof="0" dirty="0">
                          <a:latin typeface="+mn-lt"/>
                          <a:ea typeface="Roboto"/>
                          <a:cs typeface="Times New Roman"/>
                          <a:hlinkClick r:id="rId3"/>
                        </a:rPr>
                        <a:t>Career Preparation</a:t>
                      </a:r>
                      <a:r>
                        <a:rPr lang="en-US" sz="500" b="0" i="0" u="sng" strike="noStrike" noProof="0" dirty="0">
                          <a:latin typeface="+mn-lt"/>
                          <a:ea typeface="Roboto"/>
                          <a:cs typeface="Times New Roman"/>
                          <a:hlinkClick r:id="rId3"/>
                        </a:rPr>
                        <a:t>: Training in leadership skills equips young leaders with experiences that prepare them for future careers and life challenges. </a:t>
                      </a:r>
                      <a:endParaRPr lang="en-US" sz="500" u="sng" dirty="0">
                        <a:latin typeface="+mn-lt"/>
                        <a:cs typeface="Times New Roman"/>
                      </a:endParaRPr>
                    </a:p>
                    <a:p>
                      <a:pPr lvl="0" algn="l">
                        <a:lnSpc>
                          <a:spcPct val="100000"/>
                        </a:lnSpc>
                        <a:spcBef>
                          <a:spcPts val="0"/>
                        </a:spcBef>
                        <a:spcAft>
                          <a:spcPts val="0"/>
                        </a:spcAft>
                        <a:buNone/>
                      </a:pPr>
                      <a:br>
                        <a:rPr lang="en-US" sz="500" u="sng" dirty="0">
                          <a:latin typeface="+mn-lt"/>
                          <a:cs typeface="Times New Roman"/>
                        </a:rPr>
                      </a:br>
                      <a:r>
                        <a:rPr lang="en-US" sz="500" b="0" i="0" u="none" strike="noStrike" noProof="0" dirty="0">
                          <a:latin typeface="+mn-lt"/>
                          <a:ea typeface="Roboto"/>
                          <a:cs typeface="Times New Roman"/>
                          <a:hlinkClick r:id="rId5"/>
                        </a:rPr>
                        <a:t>These impacts not only benefit the young leaders themselves but also contribute to the overall growth and development of the school community. By investing in leadership training, schools can create a positive sports culture that encourages healthy, active lifestyles among students. </a:t>
                      </a:r>
                      <a:endParaRPr lang="en-US" sz="500" u="none" dirty="0">
                        <a:latin typeface="+mn-lt"/>
                        <a:cs typeface="Times New Roman"/>
                      </a:endParaRPr>
                    </a:p>
                    <a:p>
                      <a:pPr marL="0" marR="0" lvl="0" indent="0" algn="l" defTabSz="575981">
                        <a:lnSpc>
                          <a:spcPct val="100000"/>
                        </a:lnSpc>
                        <a:spcBef>
                          <a:spcPts val="0"/>
                        </a:spcBef>
                        <a:spcAft>
                          <a:spcPts val="0"/>
                        </a:spcAft>
                        <a:buClrTx/>
                        <a:buSzTx/>
                        <a:buFontTx/>
                        <a:buNone/>
                        <a:tabLst/>
                        <a:defRPr/>
                      </a:pPr>
                      <a:endParaRPr lang="en-US" sz="500" dirty="0">
                        <a:latin typeface="+mn-lt"/>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500" b="0" i="1" u="none" strike="noStrike" noProof="0" dirty="0">
                          <a:solidFill>
                            <a:srgbClr val="000000"/>
                          </a:solidFill>
                          <a:latin typeface="+mn-lt"/>
                          <a:ea typeface="Calibri"/>
                          <a:cs typeface="Calibri"/>
                        </a:rPr>
                        <a:t>3. Raising the profile of PE and sport across the school, to support whole school improvement</a:t>
                      </a:r>
                      <a:endParaRPr lang="en-US" sz="500" dirty="0">
                        <a:latin typeface="+mn-lt"/>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rtl="0" eaLnBrk="1" fontAlgn="auto" latinLnBrk="0" hangingPunct="1">
                        <a:lnSpc>
                          <a:spcPct val="100000"/>
                        </a:lnSpc>
                        <a:spcBef>
                          <a:spcPts val="0"/>
                        </a:spcBef>
                        <a:spcAft>
                          <a:spcPts val="0"/>
                        </a:spcAft>
                        <a:buClrTx/>
                        <a:buSzTx/>
                        <a:buFont typeface="Arial"/>
                        <a:buChar char="•"/>
                      </a:pPr>
                      <a:r>
                        <a:rPr lang="en-US" sz="500" dirty="0">
                          <a:latin typeface="+mn-lt"/>
                          <a:cs typeface="Calibri"/>
                        </a:rPr>
                        <a:t>20 leaders from year 6  </a:t>
                      </a:r>
                      <a:r>
                        <a:rPr lang="en-US" sz="500" dirty="0" err="1">
                          <a:latin typeface="+mn-lt"/>
                          <a:cs typeface="Calibri"/>
                        </a:rPr>
                        <a:t>supoorted</a:t>
                      </a:r>
                      <a:r>
                        <a:rPr lang="en-US" sz="500" dirty="0">
                          <a:latin typeface="+mn-lt"/>
                          <a:cs typeface="Calibri"/>
                        </a:rPr>
                        <a:t> active lunchtimes  through the academic year.</a:t>
                      </a:r>
                    </a:p>
                    <a:p>
                      <a:pPr marL="171450" marR="0" lvl="0" indent="-171450" algn="l" defTabSz="575981">
                        <a:lnSpc>
                          <a:spcPct val="100000"/>
                        </a:lnSpc>
                        <a:spcBef>
                          <a:spcPts val="0"/>
                        </a:spcBef>
                        <a:spcAft>
                          <a:spcPts val="0"/>
                        </a:spcAft>
                        <a:buClrTx/>
                        <a:buSzTx/>
                        <a:buFont typeface="Arial"/>
                        <a:buChar char="•"/>
                        <a:tabLst/>
                        <a:defRPr/>
                      </a:pPr>
                      <a:endParaRPr lang="en-US" sz="500" dirty="0">
                        <a:latin typeface="+mn-lt"/>
                        <a:cs typeface="Calibri"/>
                      </a:endParaRPr>
                    </a:p>
                    <a:p>
                      <a:pPr marL="171450" marR="0" lvl="0" indent="-171450" algn="l">
                        <a:lnSpc>
                          <a:spcPct val="100000"/>
                        </a:lnSpc>
                        <a:spcBef>
                          <a:spcPts val="0"/>
                        </a:spcBef>
                        <a:spcAft>
                          <a:spcPts val="0"/>
                        </a:spcAft>
                        <a:buClrTx/>
                        <a:buSzTx/>
                        <a:buFont typeface="Arial"/>
                        <a:buChar char="•"/>
                      </a:pPr>
                      <a:r>
                        <a:rPr lang="en-US" sz="500" dirty="0">
                          <a:latin typeface="+mn-lt"/>
                          <a:cs typeface="Calibri"/>
                        </a:rPr>
                        <a:t>10 leaders from year 6 </a:t>
                      </a:r>
                      <a:r>
                        <a:rPr lang="en-US" sz="500" dirty="0" err="1">
                          <a:latin typeface="+mn-lt"/>
                          <a:cs typeface="Calibri"/>
                        </a:rPr>
                        <a:t>supoorted</a:t>
                      </a:r>
                      <a:r>
                        <a:rPr lang="en-US" sz="500" dirty="0">
                          <a:latin typeface="+mn-lt"/>
                          <a:cs typeface="Calibri"/>
                        </a:rPr>
                        <a:t> at the Enfield borough KS1 multi skills event supporting others school.</a:t>
                      </a:r>
                    </a:p>
                    <a:p>
                      <a:pPr marL="171450" marR="0" lvl="0" indent="-171450" algn="l" defTabSz="575981">
                        <a:lnSpc>
                          <a:spcPct val="100000"/>
                        </a:lnSpc>
                        <a:spcBef>
                          <a:spcPts val="0"/>
                        </a:spcBef>
                        <a:spcAft>
                          <a:spcPts val="0"/>
                        </a:spcAft>
                        <a:buClrTx/>
                        <a:buSzTx/>
                        <a:buFont typeface="Arial"/>
                        <a:buChar char="•"/>
                        <a:tabLst/>
                        <a:defRPr/>
                      </a:pPr>
                      <a:endParaRPr lang="en-US" sz="500" dirty="0">
                        <a:latin typeface="+mn-lt"/>
                        <a:cs typeface="Calibri"/>
                      </a:endParaRPr>
                    </a:p>
                    <a:p>
                      <a:pPr marL="171450" marR="0" lvl="0" indent="-171450" algn="l">
                        <a:lnSpc>
                          <a:spcPct val="100000"/>
                        </a:lnSpc>
                        <a:spcBef>
                          <a:spcPts val="0"/>
                        </a:spcBef>
                        <a:spcAft>
                          <a:spcPts val="0"/>
                        </a:spcAft>
                        <a:buClrTx/>
                        <a:buSzTx/>
                        <a:buFont typeface="Arial"/>
                        <a:buChar char="•"/>
                      </a:pPr>
                      <a:r>
                        <a:rPr lang="en-US" sz="500" dirty="0">
                          <a:latin typeface="+mn-lt"/>
                          <a:cs typeface="Calibri"/>
                        </a:rPr>
                        <a:t>60 leaders from year 6 supported at the KS1 and KS2 sports day leading small groups around a circuit of </a:t>
                      </a:r>
                      <a:r>
                        <a:rPr lang="en-US" sz="500" dirty="0" err="1">
                          <a:latin typeface="+mn-lt"/>
                          <a:cs typeface="Calibri"/>
                        </a:rPr>
                        <a:t>activites</a:t>
                      </a:r>
                      <a:r>
                        <a:rPr lang="en-US" sz="500" dirty="0">
                          <a:latin typeface="+mn-lt"/>
                          <a:cs typeface="Calibri"/>
                        </a:rPr>
                        <a:t>.</a:t>
                      </a:r>
                    </a:p>
                    <a:p>
                      <a:pPr marL="171450" marR="0" lvl="0" indent="-171450" algn="l">
                        <a:lnSpc>
                          <a:spcPct val="100000"/>
                        </a:lnSpc>
                        <a:spcBef>
                          <a:spcPts val="0"/>
                        </a:spcBef>
                        <a:spcAft>
                          <a:spcPts val="0"/>
                        </a:spcAft>
                        <a:buClrTx/>
                        <a:buSzTx/>
                        <a:buFont typeface="Arial"/>
                        <a:buChar char="•"/>
                      </a:pPr>
                      <a:endParaRPr lang="en-US" sz="500" dirty="0">
                        <a:latin typeface="+mn-lt"/>
                        <a:cs typeface="Calibri"/>
                      </a:endParaRPr>
                    </a:p>
                    <a:p>
                      <a:pPr marL="171450" marR="0" lvl="0" indent="-171450" algn="l">
                        <a:lnSpc>
                          <a:spcPct val="100000"/>
                        </a:lnSpc>
                        <a:spcBef>
                          <a:spcPts val="0"/>
                        </a:spcBef>
                        <a:spcAft>
                          <a:spcPts val="0"/>
                        </a:spcAft>
                        <a:buClrTx/>
                        <a:buSzTx/>
                        <a:buFont typeface="Arial"/>
                        <a:buChar char="•"/>
                      </a:pPr>
                      <a:r>
                        <a:rPr lang="en-US" sz="500" dirty="0">
                          <a:latin typeface="+mn-lt"/>
                          <a:cs typeface="Calibri"/>
                        </a:rPr>
                        <a:t>20 leaders in year 5 </a:t>
                      </a:r>
                      <a:r>
                        <a:rPr lang="en-US" sz="500" dirty="0" err="1">
                          <a:latin typeface="+mn-lt"/>
                          <a:cs typeface="Calibri"/>
                        </a:rPr>
                        <a:t>supoorted</a:t>
                      </a:r>
                      <a:r>
                        <a:rPr lang="en-US" sz="500" dirty="0">
                          <a:latin typeface="+mn-lt"/>
                          <a:cs typeface="Calibri"/>
                        </a:rPr>
                        <a:t> at the Nursery and reception sports day.</a:t>
                      </a:r>
                    </a:p>
                    <a:p>
                      <a:pPr marL="0" marR="0" lvl="0" indent="0" algn="l" rtl="0" eaLnBrk="1" fontAlgn="auto" latinLnBrk="0" hangingPunct="1">
                        <a:lnSpc>
                          <a:spcPct val="100000"/>
                        </a:lnSpc>
                        <a:spcBef>
                          <a:spcPts val="0"/>
                        </a:spcBef>
                        <a:spcAft>
                          <a:spcPts val="0"/>
                        </a:spcAft>
                        <a:buClrTx/>
                        <a:buSzTx/>
                        <a:buFontTx/>
                        <a:buNone/>
                      </a:pPr>
                      <a:endParaRPr lang="en-US" sz="500" dirty="0">
                        <a:latin typeface="+mn-lt"/>
                        <a:cs typeface="Calibri" panose="020F0502020204030204" pitchFamily="34" charset="0"/>
                      </a:endParaRPr>
                    </a:p>
                    <a:p>
                      <a:pPr marL="0" marR="0" lvl="0" indent="0" algn="l" rtl="0" eaLnBrk="1" fontAlgn="auto" latinLnBrk="0" hangingPunct="1">
                        <a:lnSpc>
                          <a:spcPct val="100000"/>
                        </a:lnSpc>
                        <a:spcBef>
                          <a:spcPts val="0"/>
                        </a:spcBef>
                        <a:spcAft>
                          <a:spcPts val="0"/>
                        </a:spcAft>
                        <a:buClrTx/>
                        <a:buSzTx/>
                        <a:buFontTx/>
                        <a:buNone/>
                      </a:pPr>
                      <a:endParaRPr lang="en-US" sz="500" dirty="0">
                        <a:latin typeface="+mn-lt"/>
                        <a:cs typeface="Calibri" panose="020F0502020204030204" pitchFamily="34" charset="0"/>
                      </a:endParaRPr>
                    </a:p>
                    <a:p>
                      <a:pPr marL="0" marR="0" lvl="0" indent="0" algn="l" rtl="0" eaLnBrk="1" fontAlgn="auto" latinLnBrk="0" hangingPunct="1">
                        <a:lnSpc>
                          <a:spcPct val="100000"/>
                        </a:lnSpc>
                        <a:spcBef>
                          <a:spcPts val="0"/>
                        </a:spcBef>
                        <a:spcAft>
                          <a:spcPts val="0"/>
                        </a:spcAft>
                        <a:buClrTx/>
                        <a:buSzTx/>
                        <a:buFontTx/>
                        <a:buNone/>
                      </a:pPr>
                      <a:endParaRPr lang="en-US" sz="500" dirty="0">
                        <a:latin typeface="+mn-lt"/>
                        <a:cs typeface="Calibri" panose="020F0502020204030204" pitchFamily="34" charset="0"/>
                      </a:endParaRPr>
                    </a:p>
                    <a:p>
                      <a:pPr marL="0" marR="0" lvl="0" indent="0" algn="l" rtl="0" eaLnBrk="1" fontAlgn="auto" latinLnBrk="0" hangingPunct="1">
                        <a:lnSpc>
                          <a:spcPct val="100000"/>
                        </a:lnSpc>
                        <a:spcBef>
                          <a:spcPts val="0"/>
                        </a:spcBef>
                        <a:spcAft>
                          <a:spcPts val="0"/>
                        </a:spcAft>
                        <a:buClrTx/>
                        <a:buSzTx/>
                        <a:buFontTx/>
                        <a:buNone/>
                      </a:pPr>
                      <a:endParaRPr lang="en-US" sz="5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67454631"/>
                  </a:ext>
                </a:extLst>
              </a:tr>
            </a:tbl>
          </a:graphicData>
        </a:graphic>
      </p:graphicFrame>
    </p:spTree>
    <p:extLst>
      <p:ext uri="{BB962C8B-B14F-4D97-AF65-F5344CB8AC3E}">
        <p14:creationId xmlns:p14="http://schemas.microsoft.com/office/powerpoint/2010/main" val="1234907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1755302085"/>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Develop pupil leadership (training </a:t>
                      </a:r>
                      <a:r>
                        <a:rPr lang="en-US" sz="600" err="1">
                          <a:solidFill>
                            <a:schemeClr val="tx1"/>
                          </a:solidFill>
                          <a:latin typeface="Calibri" panose="020F0502020204030204" pitchFamily="34" charset="0"/>
                          <a:cs typeface="Calibri" panose="020F0502020204030204" pitchFamily="34" charset="0"/>
                        </a:rPr>
                        <a:t>programme</a:t>
                      </a:r>
                      <a:r>
                        <a:rPr lang="en-US" sz="60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307668589"/>
              </p:ext>
            </p:extLst>
          </p:nvPr>
        </p:nvGraphicFramePr>
        <p:xfrm>
          <a:off x="294842" y="694098"/>
          <a:ext cx="5530128" cy="1765487"/>
        </p:xfrm>
        <a:graphic>
          <a:graphicData uri="http://schemas.openxmlformats.org/drawingml/2006/table">
            <a:tbl>
              <a:tblPr firstRow="1" bandRow="1">
                <a:tableStyleId>{5C22544A-7EE6-4342-B048-85BDC9FD1C3A}</a:tableStyleId>
              </a:tblPr>
              <a:tblGrid>
                <a:gridCol w="555081">
                  <a:extLst>
                    <a:ext uri="{9D8B030D-6E8A-4147-A177-3AD203B41FA5}">
                      <a16:colId xmlns:a16="http://schemas.microsoft.com/office/drawing/2014/main" val="1397519339"/>
                    </a:ext>
                  </a:extLst>
                </a:gridCol>
                <a:gridCol w="1032217">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dirty="0">
                          <a:solidFill>
                            <a:sysClr val="windowText" lastClr="000000"/>
                          </a:solidFill>
                          <a:effectLst/>
                          <a:latin typeface="Calibri" panose="020F0502020204030204" pitchFamily="34" charset="0"/>
                          <a:cs typeface="Calibri" panose="020F0502020204030204" pitchFamily="34" charset="0"/>
                        </a:rPr>
                        <a:t>Supporting evidence</a:t>
                      </a:r>
                      <a:endParaRPr lang="en-GB" sz="5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Plan and monitor</a:t>
                      </a:r>
                      <a:br>
                        <a:rPr lang="en-US" sz="5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i="1" dirty="0">
                          <a:latin typeface="+mn-lt"/>
                          <a:cs typeface="Calibri" panose="020F0502020204030204" pitchFamily="34" charset="0"/>
                        </a:rPr>
                        <a:t>1. Increasing confidence, knowledge and skills of all staff in teaching PE and sporting activities prioritising CPD and training where needed.</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With a focus on Early Career Teachers.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PE and school sport lead to support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.Carry out a staff audit to identify confidence levels, subject knowledge gaps, and training needs in PE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.Provide targeted CPD sessions (e.g. skill progression, assessment in PE, inclusive practice)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a:t>
                      </a:r>
                      <a:r>
                        <a:rPr lang="en-US" sz="500" dirty="0" err="1">
                          <a:solidFill>
                            <a:schemeClr val="tx1"/>
                          </a:solidFill>
                          <a:latin typeface="+mn-lt"/>
                          <a:cs typeface="Calibri" panose="020F0502020204030204" pitchFamily="34" charset="0"/>
                        </a:rPr>
                        <a:t>Prioritise</a:t>
                      </a:r>
                      <a:r>
                        <a:rPr lang="en-US" sz="500" dirty="0">
                          <a:solidFill>
                            <a:schemeClr val="tx1"/>
                          </a:solidFill>
                          <a:latin typeface="+mn-lt"/>
                          <a:cs typeface="Calibri" panose="020F0502020204030204" pitchFamily="34" charset="0"/>
                        </a:rPr>
                        <a:t> support for Early Career Teachers (ECTs) through mentoring, team teaching, and lesson modelling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.Use external specialists or sports coaches to deliver high-quality demonstration lessons and upskill staff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Develop and share clear schemes of work and progression maps to support planning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.Encourage peer observations and collaborative planning within staff teams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.Provide access to online training resources and workshops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.Schedule regular follow-ups to revisit training and embed practice.</a:t>
                      </a: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Increased staff confidence in delivering a broad and balanced PE curriculum</a:t>
                      </a:r>
                    </a:p>
                    <a:p>
                      <a:pPr algn="l">
                        <a:lnSpc>
                          <a:spcPct val="100000"/>
                        </a:lnSpc>
                      </a:pPr>
                      <a:r>
                        <a:rPr lang="en-US" sz="500" dirty="0">
                          <a:solidFill>
                            <a:schemeClr val="tx1"/>
                          </a:solidFill>
                          <a:latin typeface="+mn-lt"/>
                          <a:cs typeface="Calibri" panose="020F0502020204030204" pitchFamily="34" charset="0"/>
                        </a:rPr>
                        <a:t>.Improved quality and consistency of PE lessons across all year groups</a:t>
                      </a:r>
                    </a:p>
                    <a:p>
                      <a:pPr algn="l">
                        <a:lnSpc>
                          <a:spcPct val="100000"/>
                        </a:lnSpc>
                      </a:pPr>
                      <a:r>
                        <a:rPr lang="en-US" sz="500" dirty="0">
                          <a:solidFill>
                            <a:schemeClr val="tx1"/>
                          </a:solidFill>
                          <a:latin typeface="+mn-lt"/>
                          <a:cs typeface="Calibri" panose="020F0502020204030204" pitchFamily="34" charset="0"/>
                        </a:rPr>
                        <a:t>.Greater subject knowledge and use of correct terminology by staff</a:t>
                      </a:r>
                    </a:p>
                    <a:p>
                      <a:pPr algn="l">
                        <a:lnSpc>
                          <a:spcPct val="100000"/>
                        </a:lnSpc>
                      </a:pPr>
                      <a:r>
                        <a:rPr lang="en-US" sz="500" dirty="0">
                          <a:solidFill>
                            <a:schemeClr val="tx1"/>
                          </a:solidFill>
                          <a:latin typeface="+mn-lt"/>
                          <a:cs typeface="Calibri" panose="020F0502020204030204" pitchFamily="34" charset="0"/>
                        </a:rPr>
                        <a:t>.ECTs feeling supported and demonstrating rapid professional development</a:t>
                      </a:r>
                    </a:p>
                    <a:p>
                      <a:pPr algn="l">
                        <a:lnSpc>
                          <a:spcPct val="100000"/>
                        </a:lnSpc>
                      </a:pPr>
                      <a:r>
                        <a:rPr lang="en-US" sz="500" dirty="0">
                          <a:solidFill>
                            <a:schemeClr val="tx1"/>
                          </a:solidFill>
                          <a:latin typeface="+mn-lt"/>
                          <a:cs typeface="Calibri" panose="020F0502020204030204" pitchFamily="34" charset="0"/>
                        </a:rPr>
                        <a:t>.Higher levels of pupil engagement, enjoyment, and participation in PE</a:t>
                      </a:r>
                    </a:p>
                    <a:p>
                      <a:pPr algn="l">
                        <a:lnSpc>
                          <a:spcPct val="100000"/>
                        </a:lnSpc>
                      </a:pPr>
                      <a:r>
                        <a:rPr lang="en-US" sz="500" dirty="0">
                          <a:solidFill>
                            <a:schemeClr val="tx1"/>
                          </a:solidFill>
                          <a:latin typeface="+mn-lt"/>
                          <a:cs typeface="Calibri" panose="020F0502020204030204" pitchFamily="34" charset="0"/>
                        </a:rPr>
                        <a:t>.Improved pupil outcomes, including skill development and physical literacy</a:t>
                      </a:r>
                    </a:p>
                    <a:p>
                      <a:pPr algn="l">
                        <a:lnSpc>
                          <a:spcPct val="100000"/>
                        </a:lnSpc>
                      </a:pPr>
                      <a:r>
                        <a:rPr lang="en-US" sz="500" dirty="0">
                          <a:solidFill>
                            <a:schemeClr val="tx1"/>
                          </a:solidFill>
                          <a:latin typeface="+mn-lt"/>
                          <a:cs typeface="Calibri" panose="020F0502020204030204" pitchFamily="34" charset="0"/>
                        </a:rPr>
                        <a:t>.More inclusive lessons that meet the needs of all learners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Staff audit results (before and after CPD)</a:t>
                      </a:r>
                    </a:p>
                    <a:p>
                      <a:pPr algn="l">
                        <a:lnSpc>
                          <a:spcPct val="100000"/>
                        </a:lnSpc>
                      </a:pPr>
                      <a:r>
                        <a:rPr lang="en-US" sz="500" dirty="0">
                          <a:solidFill>
                            <a:schemeClr val="tx1"/>
                          </a:solidFill>
                          <a:latin typeface="+mn-lt"/>
                          <a:cs typeface="Calibri" panose="020F0502020204030204" pitchFamily="34" charset="0"/>
                        </a:rPr>
                        <a:t>.CPD attendance records and feedback forms</a:t>
                      </a:r>
                    </a:p>
                    <a:p>
                      <a:pPr algn="l">
                        <a:lnSpc>
                          <a:spcPct val="100000"/>
                        </a:lnSpc>
                      </a:pPr>
                      <a:r>
                        <a:rPr lang="en-US" sz="500" dirty="0">
                          <a:solidFill>
                            <a:schemeClr val="tx1"/>
                          </a:solidFill>
                          <a:latin typeface="+mn-lt"/>
                          <a:cs typeface="Calibri" panose="020F0502020204030204" pitchFamily="34" charset="0"/>
                        </a:rPr>
                        <a:t>.Lesson observations and learning walks</a:t>
                      </a:r>
                    </a:p>
                    <a:p>
                      <a:pPr algn="l">
                        <a:lnSpc>
                          <a:spcPct val="100000"/>
                        </a:lnSpc>
                      </a:pPr>
                      <a:r>
                        <a:rPr lang="en-US" sz="500" dirty="0">
                          <a:solidFill>
                            <a:schemeClr val="tx1"/>
                          </a:solidFill>
                          <a:latin typeface="+mn-lt"/>
                          <a:cs typeface="Calibri" panose="020F0502020204030204" pitchFamily="34" charset="0"/>
                        </a:rPr>
                        <a:t>.Planning scrutiny showing improved curriculum delivery</a:t>
                      </a:r>
                    </a:p>
                    <a:p>
                      <a:pPr algn="l">
                        <a:lnSpc>
                          <a:spcPct val="100000"/>
                        </a:lnSpc>
                      </a:pPr>
                      <a:r>
                        <a:rPr lang="en-US" sz="500" dirty="0">
                          <a:solidFill>
                            <a:schemeClr val="tx1"/>
                          </a:solidFill>
                          <a:latin typeface="+mn-lt"/>
                          <a:cs typeface="Calibri" panose="020F0502020204030204" pitchFamily="34" charset="0"/>
                        </a:rPr>
                        <a:t>.Pupil voice surveys indicating increased enjoyment and confidence</a:t>
                      </a:r>
                    </a:p>
                    <a:p>
                      <a:pPr algn="l">
                        <a:lnSpc>
                          <a:spcPct val="100000"/>
                        </a:lnSpc>
                      </a:pPr>
                      <a:r>
                        <a:rPr lang="en-US" sz="500" dirty="0">
                          <a:solidFill>
                            <a:schemeClr val="tx1"/>
                          </a:solidFill>
                          <a:latin typeface="+mn-lt"/>
                          <a:cs typeface="Calibri" panose="020F0502020204030204" pitchFamily="34" charset="0"/>
                        </a:rPr>
                        <a:t>.Assessment data showing progress in PE skills</a:t>
                      </a:r>
                    </a:p>
                    <a:p>
                      <a:pPr algn="l">
                        <a:lnSpc>
                          <a:spcPct val="100000"/>
                        </a:lnSpc>
                      </a:pPr>
                      <a:r>
                        <a:rPr lang="en-US" sz="500" dirty="0">
                          <a:solidFill>
                            <a:schemeClr val="tx1"/>
                          </a:solidFill>
                          <a:latin typeface="+mn-lt"/>
                          <a:cs typeface="Calibri" panose="020F0502020204030204" pitchFamily="34" charset="0"/>
                        </a:rPr>
                        <a:t>.Records of mentoring sessions and coaching support for ECTs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4BB42-F087-4F41-B48A-BD912968F44A}"/>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D7D56C83-1615-4E7E-98D6-B9DF1CCD61B8}"/>
              </a:ext>
            </a:extLst>
          </p:cNvPr>
          <p:cNvGraphicFramePr>
            <a:graphicFrameLocks noGrp="1"/>
          </p:cNvGraphicFramePr>
          <p:nvPr>
            <p:ph idx="1"/>
            <p:extLst>
              <p:ext uri="{D42A27DB-BD31-4B8C-83A1-F6EECF244321}">
                <p14:modId xmlns:p14="http://schemas.microsoft.com/office/powerpoint/2010/main" val="2127909585"/>
              </p:ext>
            </p:extLst>
          </p:nvPr>
        </p:nvGraphicFramePr>
        <p:xfrm>
          <a:off x="375252" y="87154"/>
          <a:ext cx="5530128" cy="4145280"/>
        </p:xfrm>
        <a:graphic>
          <a:graphicData uri="http://schemas.openxmlformats.org/drawingml/2006/table">
            <a:tbl>
              <a:tblPr firstRow="1" bandRow="1">
                <a:tableStyleId>{5C22544A-7EE6-4342-B048-85BDC9FD1C3A}</a:tableStyleId>
              </a:tblPr>
              <a:tblGrid>
                <a:gridCol w="555081">
                  <a:extLst>
                    <a:ext uri="{9D8B030D-6E8A-4147-A177-3AD203B41FA5}">
                      <a16:colId xmlns:a16="http://schemas.microsoft.com/office/drawing/2014/main" val="851892126"/>
                    </a:ext>
                  </a:extLst>
                </a:gridCol>
                <a:gridCol w="1032217">
                  <a:extLst>
                    <a:ext uri="{9D8B030D-6E8A-4147-A177-3AD203B41FA5}">
                      <a16:colId xmlns:a16="http://schemas.microsoft.com/office/drawing/2014/main" val="1831684185"/>
                    </a:ext>
                  </a:extLst>
                </a:gridCol>
                <a:gridCol w="1510964">
                  <a:extLst>
                    <a:ext uri="{9D8B030D-6E8A-4147-A177-3AD203B41FA5}">
                      <a16:colId xmlns:a16="http://schemas.microsoft.com/office/drawing/2014/main" val="94531197"/>
                    </a:ext>
                  </a:extLst>
                </a:gridCol>
                <a:gridCol w="1422736">
                  <a:extLst>
                    <a:ext uri="{9D8B030D-6E8A-4147-A177-3AD203B41FA5}">
                      <a16:colId xmlns:a16="http://schemas.microsoft.com/office/drawing/2014/main" val="2397001954"/>
                    </a:ext>
                  </a:extLst>
                </a:gridCol>
                <a:gridCol w="1009130">
                  <a:extLst>
                    <a:ext uri="{9D8B030D-6E8A-4147-A177-3AD203B41FA5}">
                      <a16:colId xmlns:a16="http://schemas.microsoft.com/office/drawing/2014/main" val="2979210430"/>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5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solidFill>
                            <a:sysClr val="windowText" lastClr="000000"/>
                          </a:solidFill>
                          <a:effectLst/>
                          <a:latin typeface="Calibri" panose="020F0502020204030204" pitchFamily="34" charset="0"/>
                          <a:cs typeface="Calibri" panose="020F0502020204030204" pitchFamily="34" charset="0"/>
                        </a:rPr>
                        <a:t>Approx. cost</a:t>
                      </a:r>
                      <a:endParaRPr lang="en-GB" sz="5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63367028"/>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dirty="0">
                          <a:latin typeface="Calibri" panose="020F0502020204030204" pitchFamily="34"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Targeted CPD and support for staff, particularly Early Career Teachers, has significantly improved confidence, knowledge, and skills in delivering PE. This has resulted in higher-quality teaching, with more engaging and structured lessons that support pupil progress and enjoyment. Staff are now more confident in delivering a wider range of activities and are increasingly involved in extra-curricular sport. As a result, PE provision is more consistent across the school, contributing to improved pupil outcomes and a stronger whole-school approach to physical education.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The improvements are sustainable as CPD has built long-term staff capacity, particularly among Early Career Teachers, who are now more confident and skilled in delivering PE. Ongoing support from the PE and School Sport lead, combined with embedded planning and resources, ensures consistency in teaching quality. The structured approach to professional development allows for continued support of current and future staff, reducing reliance on external providers and securing high-quality PE provision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The evidence demonstrates that targeted CPD has significantly improved staff confidence and competence in teaching PE, particularly among Early Career Teachers. Staff surveys and feedback highlight increased confidence, while lesson observations show improvements in structure, delivery, and pupil engagement. Planning documentation reflects a clearer progression of skills and a broader curriculum offer. Increased staff involvement in clubs and competitions, alongside reduced reliance on external providers, demonstrates strengthened internal capacity. Overall, teaching quality is now more consistent across the school, leading to improved pupil outcomes in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b="1" dirty="0">
                          <a:solidFill>
                            <a:schemeClr val="tx1"/>
                          </a:solidFill>
                          <a:latin typeface="Calibri" panose="020F0502020204030204" pitchFamily="34" charset="0"/>
                          <a:cs typeface="Calibri" panose="020F0502020204030204" pitchFamily="34" charset="0"/>
                        </a:rPr>
                        <a:t>CPD £9000</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39928309"/>
                  </a:ext>
                </a:extLst>
              </a:tr>
            </a:tbl>
          </a:graphicData>
        </a:graphic>
      </p:graphicFrame>
    </p:spTree>
    <p:extLst>
      <p:ext uri="{BB962C8B-B14F-4D97-AF65-F5344CB8AC3E}">
        <p14:creationId xmlns:p14="http://schemas.microsoft.com/office/powerpoint/2010/main" val="1098260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039155657"/>
              </p:ext>
            </p:extLst>
          </p:nvPr>
        </p:nvGraphicFramePr>
        <p:xfrm>
          <a:off x="294842" y="694098"/>
          <a:ext cx="5530128" cy="298468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dirty="0">
                          <a:solidFill>
                            <a:sysClr val="windowText" lastClr="000000"/>
                          </a:solidFill>
                          <a:effectLst/>
                          <a:latin typeface="Calibri" panose="020F0502020204030204" pitchFamily="34" charset="0"/>
                          <a:cs typeface="Calibri" panose="020F0502020204030204" pitchFamily="34" charset="0"/>
                        </a:rPr>
                        <a:t>Supporting evidence</a:t>
                      </a:r>
                      <a:endParaRPr lang="en-GB" sz="5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Plan and monitor</a:t>
                      </a:r>
                      <a:br>
                        <a:rPr lang="en-US" sz="5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24000"/>
                        </a:lnSpc>
                        <a:spcBef>
                          <a:spcPts val="0"/>
                        </a:spcBef>
                        <a:spcAft>
                          <a:spcPts val="0"/>
                        </a:spcAft>
                        <a:buClrTx/>
                        <a:buSzTx/>
                        <a:buFontTx/>
                        <a:buNone/>
                        <a:tabLst/>
                        <a:defRPr/>
                      </a:pPr>
                      <a:r>
                        <a:rPr kumimoji="0" lang="en-US" sz="500" b="0"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2. Increasing engagement of all pupils in regular physical activity and sporting activities.</a:t>
                      </a:r>
                    </a:p>
                    <a:p>
                      <a:pPr marL="171450" marR="0" lvl="0" indent="-171450" algn="l" defTabSz="457200" rtl="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With a focus on Festivals in years 1 to 3 </a:t>
                      </a:r>
                    </a:p>
                    <a:p>
                      <a:pPr marL="171450" marR="0" lvl="0" indent="-171450" algn="l" defTabSz="457200" rtl="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PE and school sport lead to </a:t>
                      </a:r>
                      <a:r>
                        <a:rPr kumimoji="0" lang="en-US" sz="500" b="1" i="1" u="none" strike="noStrike" kern="1200" cap="none" spc="0" normalizeH="0" baseline="0" noProof="0" dirty="0" err="1">
                          <a:ln>
                            <a:noFill/>
                          </a:ln>
                          <a:solidFill>
                            <a:prstClr val="black"/>
                          </a:solidFill>
                          <a:effectLst/>
                          <a:uLnTx/>
                          <a:uFillTx/>
                          <a:latin typeface="+mn-lt"/>
                          <a:ea typeface="+mn-ea"/>
                          <a:cs typeface="Calibri" panose="020F0502020204030204" pitchFamily="34" charset="0"/>
                        </a:rPr>
                        <a:t>organise</a:t>
                      </a:r>
                      <a:endPar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endParaRPr>
                    </a:p>
                    <a:p>
                      <a:pPr marL="171450" marR="0" lvl="0" indent="-171450" algn="l" defTabSz="457200" rtl="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Work with Enfield PE team to </a:t>
                      </a:r>
                      <a:r>
                        <a:rPr kumimoji="0" lang="en-US" sz="500" b="1" i="1" u="none" strike="noStrike" kern="1200" cap="none" spc="0" normalizeH="0" baseline="0" noProof="0" dirty="0" err="1">
                          <a:ln>
                            <a:noFill/>
                          </a:ln>
                          <a:solidFill>
                            <a:prstClr val="black"/>
                          </a:solidFill>
                          <a:effectLst/>
                          <a:uLnTx/>
                          <a:uFillTx/>
                          <a:latin typeface="+mn-lt"/>
                          <a:ea typeface="+mn-ea"/>
                          <a:cs typeface="Calibri" panose="020F0502020204030204" pitchFamily="34" charset="0"/>
                        </a:rPr>
                        <a:t>maxmise</a:t>
                      </a:r>
                      <a:r>
                        <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 opportunities</a:t>
                      </a: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latin typeface="+mn-lt"/>
                          <a:ea typeface="Calibri" panose="020F0502020204030204" pitchFamily="34" charset="0"/>
                          <a:cs typeface="Calibri" panose="020F0502020204030204" pitchFamily="34" charset="0"/>
                        </a:rPr>
                        <a:t>.Develop a </a:t>
                      </a:r>
                      <a:r>
                        <a:rPr lang="en-US" sz="500" b="1" dirty="0">
                          <a:latin typeface="+mn-lt"/>
                          <a:ea typeface="Calibri" panose="020F0502020204030204" pitchFamily="34" charset="0"/>
                          <a:cs typeface="Calibri" panose="020F0502020204030204" pitchFamily="34" charset="0"/>
                        </a:rPr>
                        <a:t>termly calendar of KS1 festivals</a:t>
                      </a:r>
                      <a:r>
                        <a:rPr lang="en-US" sz="500" dirty="0">
                          <a:latin typeface="+mn-lt"/>
                          <a:ea typeface="Calibri" panose="020F0502020204030204" pitchFamily="34" charset="0"/>
                          <a:cs typeface="Calibri" panose="020F0502020204030204" pitchFamily="34" charset="0"/>
                        </a:rPr>
                        <a:t> (Years 1–3), ensuring a range of activities that focus on fun, inclusion, and skill development rather than competition</a:t>
                      </a:r>
                    </a:p>
                    <a:p>
                      <a:pPr algn="l">
                        <a:lnSpc>
                          <a:spcPct val="100000"/>
                        </a:lnSpc>
                      </a:pPr>
                      <a:r>
                        <a:rPr lang="en-US" sz="500" dirty="0">
                          <a:latin typeface="+mn-lt"/>
                          <a:ea typeface="Calibri" panose="020F0502020204030204" pitchFamily="34" charset="0"/>
                          <a:cs typeface="Calibri" panose="020F0502020204030204" pitchFamily="34" charset="0"/>
                        </a:rPr>
                        <a:t>. The </a:t>
                      </a:r>
                      <a:r>
                        <a:rPr lang="en-US" sz="500" b="1" dirty="0">
                          <a:latin typeface="+mn-lt"/>
                          <a:ea typeface="Calibri" panose="020F0502020204030204" pitchFamily="34" charset="0"/>
                          <a:cs typeface="Calibri" panose="020F0502020204030204" pitchFamily="34" charset="0"/>
                        </a:rPr>
                        <a:t>PE and School Sport Lead</a:t>
                      </a:r>
                      <a:r>
                        <a:rPr lang="en-US" sz="500" dirty="0">
                          <a:latin typeface="+mn-lt"/>
                          <a:ea typeface="Calibri" panose="020F0502020204030204" pitchFamily="34" charset="0"/>
                          <a:cs typeface="Calibri" panose="020F0502020204030204" pitchFamily="34" charset="0"/>
                        </a:rPr>
                        <a:t> will plan, </a:t>
                      </a:r>
                      <a:r>
                        <a:rPr lang="en-US" sz="500" dirty="0" err="1">
                          <a:latin typeface="+mn-lt"/>
                          <a:ea typeface="Calibri" panose="020F0502020204030204" pitchFamily="34" charset="0"/>
                          <a:cs typeface="Calibri" panose="020F0502020204030204" pitchFamily="34" charset="0"/>
                        </a:rPr>
                        <a:t>organise</a:t>
                      </a:r>
                      <a:r>
                        <a:rPr lang="en-US" sz="500" dirty="0">
                          <a:latin typeface="+mn-lt"/>
                          <a:ea typeface="Calibri" panose="020F0502020204030204" pitchFamily="34" charset="0"/>
                          <a:cs typeface="Calibri" panose="020F0502020204030204" pitchFamily="34" charset="0"/>
                        </a:rPr>
                        <a:t>, and oversee all events, including logistics, staffing, and resources</a:t>
                      </a:r>
                    </a:p>
                    <a:p>
                      <a:pPr algn="l">
                        <a:lnSpc>
                          <a:spcPct val="100000"/>
                        </a:lnSpc>
                      </a:pPr>
                      <a:r>
                        <a:rPr lang="en-US" sz="500" dirty="0">
                          <a:latin typeface="+mn-lt"/>
                          <a:ea typeface="Calibri" panose="020F0502020204030204" pitchFamily="34" charset="0"/>
                          <a:cs typeface="Calibri" panose="020F0502020204030204" pitchFamily="34" charset="0"/>
                        </a:rPr>
                        <a:t>. Work in partnership with the </a:t>
                      </a:r>
                      <a:r>
                        <a:rPr lang="en-US" sz="500" b="1" dirty="0">
                          <a:latin typeface="+mn-lt"/>
                          <a:ea typeface="Calibri" panose="020F0502020204030204" pitchFamily="34" charset="0"/>
                          <a:cs typeface="Calibri" panose="020F0502020204030204" pitchFamily="34" charset="0"/>
                        </a:rPr>
                        <a:t>Enfield PE Team</a:t>
                      </a:r>
                      <a:r>
                        <a:rPr lang="en-US" sz="500" dirty="0">
                          <a:latin typeface="+mn-lt"/>
                          <a:ea typeface="Calibri" panose="020F0502020204030204" pitchFamily="34" charset="0"/>
                          <a:cs typeface="Calibri" panose="020F0502020204030204" pitchFamily="34" charset="0"/>
                        </a:rPr>
                        <a:t> to access borough-wide festivals, training, and specialist support to enhance provision</a:t>
                      </a:r>
                    </a:p>
                    <a:p>
                      <a:pPr algn="l">
                        <a:lnSpc>
                          <a:spcPct val="100000"/>
                        </a:lnSpc>
                      </a:pPr>
                      <a:r>
                        <a:rPr lang="en-US" sz="500" dirty="0">
                          <a:latin typeface="+mn-lt"/>
                          <a:ea typeface="Calibri" panose="020F0502020204030204" pitchFamily="34" charset="0"/>
                          <a:cs typeface="Calibri" panose="020F0502020204030204" pitchFamily="34" charset="0"/>
                        </a:rPr>
                        <a:t>. Provide </a:t>
                      </a:r>
                      <a:r>
                        <a:rPr lang="en-US" sz="500" b="1" dirty="0">
                          <a:latin typeface="+mn-lt"/>
                          <a:ea typeface="Calibri" panose="020F0502020204030204" pitchFamily="34" charset="0"/>
                          <a:cs typeface="Calibri" panose="020F0502020204030204" pitchFamily="34" charset="0"/>
                        </a:rPr>
                        <a:t>staff training and guidance</a:t>
                      </a:r>
                      <a:r>
                        <a:rPr lang="en-US" sz="500" dirty="0">
                          <a:latin typeface="+mn-lt"/>
                          <a:ea typeface="Calibri" panose="020F0502020204030204" pitchFamily="34" charset="0"/>
                          <a:cs typeface="Calibri" panose="020F0502020204030204" pitchFamily="34" charset="0"/>
                        </a:rPr>
                        <a:t> to ensure teachers and support staff can confidently deliver engaging physical activities and support festivals</a:t>
                      </a:r>
                    </a:p>
                    <a:p>
                      <a:pPr algn="l">
                        <a:lnSpc>
                          <a:spcPct val="100000"/>
                        </a:lnSpc>
                      </a:pPr>
                      <a:r>
                        <a:rPr lang="en-US" sz="500" dirty="0">
                          <a:latin typeface="+mn-lt"/>
                          <a:ea typeface="Calibri" panose="020F0502020204030204" pitchFamily="34" charset="0"/>
                          <a:cs typeface="Calibri" panose="020F0502020204030204" pitchFamily="34" charset="0"/>
                        </a:rPr>
                        <a:t>. Identify and target </a:t>
                      </a:r>
                      <a:r>
                        <a:rPr lang="en-US" sz="500" b="1" dirty="0">
                          <a:latin typeface="+mn-lt"/>
                          <a:ea typeface="Calibri" panose="020F0502020204030204" pitchFamily="34" charset="0"/>
                          <a:cs typeface="Calibri" panose="020F0502020204030204" pitchFamily="34" charset="0"/>
                        </a:rPr>
                        <a:t>less active pupils</a:t>
                      </a:r>
                      <a:r>
                        <a:rPr lang="en-US" sz="500" dirty="0">
                          <a:latin typeface="+mn-lt"/>
                          <a:ea typeface="Calibri" panose="020F0502020204030204" pitchFamily="34" charset="0"/>
                          <a:cs typeface="Calibri" panose="020F0502020204030204" pitchFamily="34" charset="0"/>
                        </a:rPr>
                        <a:t>, encouraging participation through inclusive activities and additional support where needed</a:t>
                      </a:r>
                    </a:p>
                    <a:p>
                      <a:pPr algn="l">
                        <a:lnSpc>
                          <a:spcPct val="100000"/>
                        </a:lnSpc>
                      </a:pPr>
                      <a:r>
                        <a:rPr lang="en-US" sz="500" dirty="0">
                          <a:latin typeface="+mn-lt"/>
                          <a:ea typeface="Calibri" panose="020F0502020204030204" pitchFamily="34" charset="0"/>
                          <a:cs typeface="Calibri" panose="020F0502020204030204" pitchFamily="34" charset="0"/>
                        </a:rPr>
                        <a:t>. Incorporate </a:t>
                      </a:r>
                      <a:r>
                        <a:rPr lang="en-US" sz="500" b="1" dirty="0">
                          <a:latin typeface="+mn-lt"/>
                          <a:ea typeface="Calibri" panose="020F0502020204030204" pitchFamily="34" charset="0"/>
                          <a:cs typeface="Calibri" panose="020F0502020204030204" pitchFamily="34" charset="0"/>
                        </a:rPr>
                        <a:t>intra-school festivals</a:t>
                      </a:r>
                      <a:r>
                        <a:rPr lang="en-US" sz="500" dirty="0">
                          <a:latin typeface="+mn-lt"/>
                          <a:ea typeface="Calibri" panose="020F0502020204030204" pitchFamily="34" charset="0"/>
                          <a:cs typeface="Calibri" panose="020F0502020204030204" pitchFamily="34" charset="0"/>
                        </a:rPr>
                        <a:t> (within school) to give all pupils regular opportunities to take part, alongside external events</a:t>
                      </a:r>
                    </a:p>
                    <a:p>
                      <a:pPr algn="l">
                        <a:lnSpc>
                          <a:spcPct val="100000"/>
                        </a:lnSpc>
                      </a:pPr>
                      <a:r>
                        <a:rPr lang="en-US" sz="500" dirty="0">
                          <a:latin typeface="+mn-lt"/>
                          <a:ea typeface="Calibri" panose="020F0502020204030204" pitchFamily="34" charset="0"/>
                          <a:cs typeface="Calibri" panose="020F0502020204030204" pitchFamily="34" charset="0"/>
                        </a:rPr>
                        <a:t>. Use </a:t>
                      </a:r>
                      <a:r>
                        <a:rPr lang="en-US" sz="500" b="1" dirty="0">
                          <a:latin typeface="+mn-lt"/>
                          <a:ea typeface="Calibri" panose="020F0502020204030204" pitchFamily="34" charset="0"/>
                          <a:cs typeface="Calibri" panose="020F0502020204030204" pitchFamily="34" charset="0"/>
                        </a:rPr>
                        <a:t>pupil voice</a:t>
                      </a:r>
                      <a:r>
                        <a:rPr lang="en-US" sz="500" dirty="0">
                          <a:latin typeface="+mn-lt"/>
                          <a:ea typeface="Calibri" panose="020F0502020204030204" pitchFamily="34" charset="0"/>
                          <a:cs typeface="Calibri" panose="020F0502020204030204" pitchFamily="34" charset="0"/>
                        </a:rPr>
                        <a:t> (surveys, feedback) to shape activities and ensure they are enjoyable and engaging.</a:t>
                      </a:r>
                    </a:p>
                    <a:p>
                      <a:pPr algn="l">
                        <a:lnSpc>
                          <a:spcPct val="100000"/>
                        </a:lnSpc>
                      </a:pPr>
                      <a:r>
                        <a:rPr lang="en-US" sz="500" dirty="0">
                          <a:latin typeface="+mn-lt"/>
                          <a:ea typeface="Calibri" panose="020F0502020204030204" pitchFamily="34" charset="0"/>
                          <a:cs typeface="Calibri" panose="020F0502020204030204" pitchFamily="34" charset="0"/>
                        </a:rPr>
                        <a:t>Promote events through assemblies, newsletters, and parent communication to build enthusiasm and encourage wider participation</a:t>
                      </a:r>
                    </a:p>
                    <a:p>
                      <a:pPr algn="l">
                        <a:lnSpc>
                          <a:spcPct val="100000"/>
                        </a:lnSpc>
                      </a:pPr>
                      <a:r>
                        <a:rPr lang="en-US" sz="500" dirty="0">
                          <a:latin typeface="+mn-lt"/>
                          <a:ea typeface="Calibri" panose="020F0502020204030204" pitchFamily="34" charset="0"/>
                          <a:cs typeface="Calibri" panose="020F0502020204030204" pitchFamily="34" charset="0"/>
                        </a:rPr>
                        <a:t>. Monitor participation and engagement through registers and observations to ensure all groups of pupils are represented.</a:t>
                      </a:r>
                      <a:endParaRPr lang="en-US" sz="500" dirty="0">
                        <a:solidFill>
                          <a:schemeClr val="tx1"/>
                        </a:solidFill>
                        <a:latin typeface="+mn-lt"/>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.Increased participation in physical activity across </a:t>
                      </a:r>
                      <a:r>
                        <a:rPr lang="en-US" sz="500" b="1" dirty="0">
                          <a:latin typeface="+mn-lt"/>
                          <a:ea typeface="Calibri" panose="020F0502020204030204" pitchFamily="34" charset="0"/>
                          <a:cs typeface="Calibri" panose="020F0502020204030204" pitchFamily="34" charset="0"/>
                        </a:rPr>
                        <a:t>Years 1–3</a:t>
                      </a:r>
                      <a:r>
                        <a:rPr lang="en-US" sz="500" dirty="0">
                          <a:latin typeface="+mn-lt"/>
                          <a:ea typeface="Calibri" panose="020F0502020204030204" pitchFamily="34" charset="0"/>
                          <a:cs typeface="Calibri" panose="020F0502020204030204" pitchFamily="34" charset="0"/>
                        </a:rPr>
                        <a:t>, with a higher percentage of pupils regularly taking part in festivals and school sport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Improved </a:t>
                      </a:r>
                      <a:r>
                        <a:rPr lang="en-US" sz="500" b="1" dirty="0">
                          <a:latin typeface="+mn-lt"/>
                          <a:ea typeface="Calibri" panose="020F0502020204030204" pitchFamily="34" charset="0"/>
                          <a:cs typeface="Calibri" panose="020F0502020204030204" pitchFamily="34" charset="0"/>
                        </a:rPr>
                        <a:t>pupil engagement and enjoyment</a:t>
                      </a:r>
                      <a:r>
                        <a:rPr lang="en-US" sz="500" dirty="0">
                          <a:latin typeface="+mn-lt"/>
                          <a:ea typeface="Calibri" panose="020F0502020204030204" pitchFamily="34" charset="0"/>
                          <a:cs typeface="Calibri" panose="020F0502020204030204" pitchFamily="34" charset="0"/>
                        </a:rPr>
                        <a:t>, with children showing positive attitudes towards being active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Greater inclusion, with </a:t>
                      </a:r>
                      <a:r>
                        <a:rPr lang="en-US" sz="500" b="1" dirty="0">
                          <a:latin typeface="+mn-lt"/>
                          <a:ea typeface="Calibri" panose="020F0502020204030204" pitchFamily="34" charset="0"/>
                          <a:cs typeface="Calibri" panose="020F0502020204030204" pitchFamily="34" charset="0"/>
                        </a:rPr>
                        <a:t>less active and reluctant pupils</a:t>
                      </a:r>
                      <a:r>
                        <a:rPr lang="en-US" sz="500" dirty="0">
                          <a:latin typeface="+mn-lt"/>
                          <a:ea typeface="Calibri" panose="020F0502020204030204" pitchFamily="34" charset="0"/>
                          <a:cs typeface="Calibri" panose="020F0502020204030204" pitchFamily="34" charset="0"/>
                        </a:rPr>
                        <a:t> becoming more involved and confident in participating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Development of </a:t>
                      </a:r>
                      <a:r>
                        <a:rPr lang="en-US" sz="500" b="1" dirty="0">
                          <a:latin typeface="+mn-lt"/>
                          <a:ea typeface="Calibri" panose="020F0502020204030204" pitchFamily="34" charset="0"/>
                          <a:cs typeface="Calibri" panose="020F0502020204030204" pitchFamily="34" charset="0"/>
                        </a:rPr>
                        <a:t>fundamental movement skills</a:t>
                      </a:r>
                      <a:r>
                        <a:rPr lang="en-US" sz="500" dirty="0">
                          <a:latin typeface="+mn-lt"/>
                          <a:ea typeface="Calibri" panose="020F0502020204030204" pitchFamily="34" charset="0"/>
                          <a:cs typeface="Calibri" panose="020F0502020204030204" pitchFamily="34" charset="0"/>
                        </a:rPr>
                        <a:t> (e.g. balance, coordination, agility) across KS1</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Improved </a:t>
                      </a:r>
                      <a:r>
                        <a:rPr lang="en-US" sz="500" b="1" dirty="0">
                          <a:latin typeface="+mn-lt"/>
                          <a:ea typeface="Calibri" panose="020F0502020204030204" pitchFamily="34" charset="0"/>
                          <a:cs typeface="Calibri" panose="020F0502020204030204" pitchFamily="34" charset="0"/>
                        </a:rPr>
                        <a:t>social skills</a:t>
                      </a:r>
                      <a:r>
                        <a:rPr lang="en-US" sz="500" dirty="0">
                          <a:latin typeface="+mn-lt"/>
                          <a:ea typeface="Calibri" panose="020F0502020204030204" pitchFamily="34" charset="0"/>
                          <a:cs typeface="Calibri" panose="020F0502020204030204" pitchFamily="34" charset="0"/>
                        </a:rPr>
                        <a:t>, teamwork, and confidence through participation in group activities and festivals. Positive feedback from pupils and staff, demonstrating that activities are enjoyable and accessible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Increased awareness of the importance of </a:t>
                      </a:r>
                      <a:r>
                        <a:rPr lang="en-US" sz="500" b="1" dirty="0">
                          <a:latin typeface="+mn-lt"/>
                          <a:ea typeface="Calibri" panose="020F0502020204030204" pitchFamily="34" charset="0"/>
                          <a:cs typeface="Calibri" panose="020F0502020204030204" pitchFamily="34" charset="0"/>
                        </a:rPr>
                        <a:t>healthy, active lifestyles</a:t>
                      </a:r>
                      <a:r>
                        <a:rPr lang="en-US" sz="500" dirty="0">
                          <a:latin typeface="+mn-lt"/>
                          <a:ea typeface="Calibri" panose="020F0502020204030204" pitchFamily="34" charset="0"/>
                          <a:cs typeface="Calibri" panose="020F0502020204030204" pitchFamily="34" charset="0"/>
                        </a:rPr>
                        <a:t> from an early age. Stronger links with external partners (e.g. Enfield PE Team), leading to </a:t>
                      </a:r>
                      <a:r>
                        <a:rPr lang="en-US" sz="500" b="1" dirty="0">
                          <a:latin typeface="+mn-lt"/>
                          <a:ea typeface="Calibri" panose="020F0502020204030204" pitchFamily="34" charset="0"/>
                          <a:cs typeface="Calibri" panose="020F0502020204030204" pitchFamily="34" charset="0"/>
                        </a:rPr>
                        <a:t>sustained opportunities</a:t>
                      </a:r>
                      <a:r>
                        <a:rPr lang="en-US" sz="500" dirty="0">
                          <a:latin typeface="+mn-lt"/>
                          <a:ea typeface="Calibri" panose="020F0502020204030204" pitchFamily="34" charset="0"/>
                          <a:cs typeface="Calibri" panose="020F0502020204030204" pitchFamily="34" charset="0"/>
                        </a:rPr>
                        <a:t> for participation in the future.</a:t>
                      </a:r>
                      <a:endParaRPr lang="en-US" sz="500" dirty="0">
                        <a:solidFill>
                          <a:schemeClr val="tx1"/>
                        </a:solidFill>
                        <a:latin typeface="+mn-lt"/>
                        <a:ea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.Participation data/registers showing increased numbers of pupils taking part in festivals and physical activities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.PE assessment data demonstrating progress in fundamental movement skills across Years 1–3</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.Pupil voice (surveys, interviews, or feedback) indicating increased enjoyment, confidence, and positive attitudes towards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.Staff feedback highlighting improved engagement and inclusion during PE lessons and festivals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.Photographs/videos of festivals and activities showing high levels of participation and enthusiasm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.Records of attendance and involvement in events supported by the Enfield PE Team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.Evidence of intra-school and external festival participation, including event calendars and reports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.Links to School Games Mark or similar frameworks demonstrating increased provision and engagement.</a:t>
                      </a: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B4870-7E67-41E5-856E-592E9728DD9D}"/>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616EF179-79CB-44ED-A8CB-534DCD5EEE00}"/>
              </a:ext>
            </a:extLst>
          </p:cNvPr>
          <p:cNvGraphicFramePr>
            <a:graphicFrameLocks noGrp="1"/>
          </p:cNvGraphicFramePr>
          <p:nvPr>
            <p:ph idx="1"/>
            <p:extLst>
              <p:ext uri="{D42A27DB-BD31-4B8C-83A1-F6EECF244321}">
                <p14:modId xmlns:p14="http://schemas.microsoft.com/office/powerpoint/2010/main" val="703227794"/>
              </p:ext>
            </p:extLst>
          </p:nvPr>
        </p:nvGraphicFramePr>
        <p:xfrm>
          <a:off x="294842" y="87154"/>
          <a:ext cx="5530128" cy="4145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3628207568"/>
                    </a:ext>
                  </a:extLst>
                </a:gridCol>
                <a:gridCol w="1089660">
                  <a:extLst>
                    <a:ext uri="{9D8B030D-6E8A-4147-A177-3AD203B41FA5}">
                      <a16:colId xmlns:a16="http://schemas.microsoft.com/office/drawing/2014/main" val="1783780627"/>
                    </a:ext>
                  </a:extLst>
                </a:gridCol>
                <a:gridCol w="1510964">
                  <a:extLst>
                    <a:ext uri="{9D8B030D-6E8A-4147-A177-3AD203B41FA5}">
                      <a16:colId xmlns:a16="http://schemas.microsoft.com/office/drawing/2014/main" val="1939002790"/>
                    </a:ext>
                  </a:extLst>
                </a:gridCol>
                <a:gridCol w="1422736">
                  <a:extLst>
                    <a:ext uri="{9D8B030D-6E8A-4147-A177-3AD203B41FA5}">
                      <a16:colId xmlns:a16="http://schemas.microsoft.com/office/drawing/2014/main" val="38553711"/>
                    </a:ext>
                  </a:extLst>
                </a:gridCol>
                <a:gridCol w="1009130">
                  <a:extLst>
                    <a:ext uri="{9D8B030D-6E8A-4147-A177-3AD203B41FA5}">
                      <a16:colId xmlns:a16="http://schemas.microsoft.com/office/drawing/2014/main" val="121798358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5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solidFill>
                            <a:sysClr val="windowText" lastClr="000000"/>
                          </a:solidFill>
                          <a:effectLst/>
                          <a:latin typeface="Calibri" panose="020F0502020204030204" pitchFamily="34" charset="0"/>
                          <a:cs typeface="Calibri" panose="020F0502020204030204" pitchFamily="34" charset="0"/>
                        </a:rPr>
                        <a:t>Approx. cost</a:t>
                      </a:r>
                      <a:endParaRPr lang="en-GB" sz="5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52831443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latin typeface="Calibri" panose="020F0502020204030204" pitchFamily="34"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The introduction of festivals for Years 1–3 has significantly increased engagement in physical activity, particularly among younger and less-active pupils. The inclusive, fun-focused approach has helped pupils develop confidence, fundamental movement skills, and positive attitudes towards being active. Working with the Enfield PE team has ensured access to a wide range of high-quality opportunities, supporting consistency and progression. As a result, more pupils are now engaged in regular physical activity and are better prepared to participate in sport as they move through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Segoe UI" panose="020B0502040204020203" pitchFamily="34" charset="0"/>
                        </a:rPr>
                        <a:t>The improvements are sustainable as KS1 festivals are now embedded within the school calendar and supported through a strong partnership with the Enfield PE team. Early engagement in physical activity has helped establish positive habits and confidence among younger pupils, supporting continued participation as they progress through the school. Increased staff confidence, combined with an inclusive and supportive festival format, ensures that opportunities remain accessible to all pupils and are maintained beyond the initial funding period.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The evidence demonstrates increased engagement in physical activity among pupils in Years 1–3, with festival registers showing high and sustained participation across the year. Tracking highlights improved involvement from less-active pupils, while pupil voice reflects increased enjoyment and confidence in being active. Staff observations confirm enhanced engagement and development of fundamental movement skills. Regular participation in Enfield PE team festivals has provided consistent opportunities, with clear progression into wider school sport. This demonstrates that younger pupils are now more actively engaged in physical activity and developing positive attitudes towards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b="1" dirty="0">
                          <a:solidFill>
                            <a:schemeClr val="tx1"/>
                          </a:solidFill>
                          <a:latin typeface="Calibri" panose="020F0502020204030204" pitchFamily="34" charset="0"/>
                          <a:cs typeface="Calibri" panose="020F0502020204030204" pitchFamily="34" charset="0"/>
                        </a:rPr>
                        <a:t>External coaching - £5000</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6007839"/>
                  </a:ext>
                </a:extLst>
              </a:tr>
            </a:tbl>
          </a:graphicData>
        </a:graphic>
      </p:graphicFrame>
    </p:spTree>
    <p:extLst>
      <p:ext uri="{BB962C8B-B14F-4D97-AF65-F5344CB8AC3E}">
        <p14:creationId xmlns:p14="http://schemas.microsoft.com/office/powerpoint/2010/main" val="1150119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085722481"/>
              </p:ext>
            </p:extLst>
          </p:nvPr>
        </p:nvGraphicFramePr>
        <p:xfrm>
          <a:off x="294842" y="694098"/>
          <a:ext cx="5530128" cy="214648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5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a:solidFill>
                            <a:sysClr val="windowText" lastClr="000000"/>
                          </a:solidFill>
                          <a:effectLst/>
                          <a:latin typeface="Calibri" panose="020F0502020204030204" pitchFamily="34" charset="0"/>
                          <a:cs typeface="Calibri" panose="020F0502020204030204" pitchFamily="34" charset="0"/>
                        </a:rPr>
                        <a:t>Supporting evidence</a:t>
                      </a:r>
                      <a:endParaRPr lang="en-GB" sz="5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Plan and monitor</a:t>
                      </a:r>
                      <a:br>
                        <a:rPr lang="en-US" sz="5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24000"/>
                        </a:lnSpc>
                        <a:spcBef>
                          <a:spcPts val="0"/>
                        </a:spcBef>
                        <a:spcAft>
                          <a:spcPts val="0"/>
                        </a:spcAft>
                        <a:buClrTx/>
                        <a:buSzTx/>
                        <a:buFontTx/>
                        <a:buNone/>
                        <a:tabLst/>
                        <a:defRPr/>
                      </a:pPr>
                      <a:r>
                        <a:rPr kumimoji="0" lang="en-US" sz="500" b="0"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3. Raising the profile of PE and sport across the school, to support whole school improvement</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With a focus on training young sports leaders to support activities to improve engagement and behavior at lunch times.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Young Leaders to support with both intra and inter competition and festivals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PE and school sport lead to lead and provide training for Young leaders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a:t>
                      </a:r>
                      <a:r>
                        <a:rPr lang="en-US" sz="500" dirty="0" err="1">
                          <a:latin typeface="+mn-lt"/>
                        </a:rPr>
                        <a:t>Indentify</a:t>
                      </a:r>
                      <a:r>
                        <a:rPr lang="en-US" sz="500" dirty="0">
                          <a:latin typeface="+mn-lt"/>
                        </a:rPr>
                        <a:t> and select pupils to become </a:t>
                      </a:r>
                      <a:r>
                        <a:rPr lang="en-US" sz="500" b="1" dirty="0">
                          <a:latin typeface="+mn-lt"/>
                        </a:rPr>
                        <a:t>Young Sports Leaders</a:t>
                      </a:r>
                      <a:r>
                        <a:rPr lang="en-US" sz="500" dirty="0">
                          <a:latin typeface="+mn-lt"/>
                        </a:rPr>
                        <a:t>, ensuring a mix of abilities and backgrounds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The </a:t>
                      </a:r>
                      <a:r>
                        <a:rPr lang="en-US" sz="500" b="1" dirty="0">
                          <a:latin typeface="+mn-lt"/>
                        </a:rPr>
                        <a:t>PE and School Sport Lead</a:t>
                      </a:r>
                      <a:r>
                        <a:rPr lang="en-US" sz="500" dirty="0">
                          <a:latin typeface="+mn-lt"/>
                        </a:rPr>
                        <a:t> will design and deliver a structured </a:t>
                      </a:r>
                      <a:r>
                        <a:rPr lang="en-US" sz="500" b="1" dirty="0">
                          <a:latin typeface="+mn-lt"/>
                        </a:rPr>
                        <a:t>training </a:t>
                      </a:r>
                      <a:r>
                        <a:rPr lang="en-US" sz="500" b="1" dirty="0" err="1">
                          <a:latin typeface="+mn-lt"/>
                        </a:rPr>
                        <a:t>programme</a:t>
                      </a:r>
                      <a:r>
                        <a:rPr lang="en-US" sz="500" dirty="0">
                          <a:latin typeface="+mn-lt"/>
                        </a:rPr>
                        <a:t> for Young Leaders (e.g. leadership skills, </a:t>
                      </a:r>
                      <a:r>
                        <a:rPr lang="en-US" sz="500" dirty="0" err="1">
                          <a:latin typeface="+mn-lt"/>
                        </a:rPr>
                        <a:t>organisation</a:t>
                      </a:r>
                      <a:r>
                        <a:rPr lang="en-US" sz="500" dirty="0">
                          <a:latin typeface="+mn-lt"/>
                        </a:rPr>
                        <a:t>, communication, inclusion)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Provide regular opportunities for Young Leaders to </a:t>
                      </a:r>
                      <a:r>
                        <a:rPr lang="en-US" sz="500" b="1" dirty="0">
                          <a:latin typeface="+mn-lt"/>
                        </a:rPr>
                        <a:t>plan and lead lunchtime activities</a:t>
                      </a:r>
                      <a:r>
                        <a:rPr lang="en-US" sz="500" dirty="0">
                          <a:latin typeface="+mn-lt"/>
                        </a:rPr>
                        <a:t>, promoting active play and positive </a:t>
                      </a:r>
                      <a:r>
                        <a:rPr lang="en-US" sz="500" dirty="0" err="1">
                          <a:latin typeface="+mn-lt"/>
                        </a:rPr>
                        <a:t>behaviour</a:t>
                      </a:r>
                      <a:endParaRPr lang="en-US" sz="500" dirty="0">
                        <a:latin typeface="+mn-lt"/>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Deploy Young Leaders to support </a:t>
                      </a:r>
                      <a:r>
                        <a:rPr lang="en-US" sz="500" b="1" dirty="0">
                          <a:latin typeface="+mn-lt"/>
                        </a:rPr>
                        <a:t>intra-school competitions, festivals, and events</a:t>
                      </a:r>
                      <a:r>
                        <a:rPr lang="en-US" sz="500" dirty="0">
                          <a:latin typeface="+mn-lt"/>
                        </a:rPr>
                        <a:t>, helping with </a:t>
                      </a:r>
                      <a:r>
                        <a:rPr lang="en-US" sz="500" dirty="0" err="1">
                          <a:latin typeface="+mn-lt"/>
                        </a:rPr>
                        <a:t>organisation</a:t>
                      </a:r>
                      <a:r>
                        <a:rPr lang="en-US" sz="500" dirty="0">
                          <a:latin typeface="+mn-lt"/>
                        </a:rPr>
                        <a:t>, scoring, and encouragement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Involve Young Leaders in supporting </a:t>
                      </a:r>
                      <a:r>
                        <a:rPr lang="en-US" sz="500" b="1" dirty="0">
                          <a:latin typeface="+mn-lt"/>
                        </a:rPr>
                        <a:t>inter-school events and festivals</a:t>
                      </a:r>
                      <a:r>
                        <a:rPr lang="en-US" sz="500" dirty="0">
                          <a:latin typeface="+mn-lt"/>
                        </a:rPr>
                        <a:t>, where appropriate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Monitor and support leaders through regular check-ins, feedback, and additional training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Celebrate and </a:t>
                      </a:r>
                      <a:r>
                        <a:rPr lang="en-US" sz="500" dirty="0" err="1">
                          <a:latin typeface="+mn-lt"/>
                        </a:rPr>
                        <a:t>recognise</a:t>
                      </a:r>
                      <a:r>
                        <a:rPr lang="en-US" sz="500" dirty="0">
                          <a:latin typeface="+mn-lt"/>
                        </a:rPr>
                        <a:t> Young Leaders’ contributions through assemblies, certificates, or reward systems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Promote the </a:t>
                      </a:r>
                      <a:r>
                        <a:rPr lang="en-US" sz="500" dirty="0" err="1">
                          <a:latin typeface="+mn-lt"/>
                        </a:rPr>
                        <a:t>programme</a:t>
                      </a:r>
                      <a:r>
                        <a:rPr lang="en-US" sz="500" dirty="0">
                          <a:latin typeface="+mn-lt"/>
                        </a:rPr>
                        <a:t> across the school to raise the profile of PE and encourage pupil leadership.</a:t>
                      </a:r>
                      <a:endParaRPr lang="en-US" sz="500" dirty="0">
                        <a:solidFill>
                          <a:schemeClr val="tx1"/>
                        </a:solidFill>
                        <a:latin typeface="+mn-lt"/>
                        <a:cs typeface="Calibri" panose="020F0502020204030204" pitchFamily="34" charset="0"/>
                      </a:endParaRP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a:t>
                      </a:r>
                      <a:r>
                        <a:rPr lang="en-US" sz="500" dirty="0">
                          <a:latin typeface="+mn-lt"/>
                        </a:rPr>
                        <a:t>Increased participation in </a:t>
                      </a:r>
                      <a:r>
                        <a:rPr lang="en-US" sz="500" b="1" dirty="0">
                          <a:latin typeface="+mn-lt"/>
                        </a:rPr>
                        <a:t>physical activity at lunchtimes</a:t>
                      </a:r>
                    </a:p>
                    <a:p>
                      <a:pPr algn="l">
                        <a:lnSpc>
                          <a:spcPct val="100000"/>
                        </a:lnSpc>
                      </a:pPr>
                      <a:r>
                        <a:rPr lang="en-US" sz="500" dirty="0">
                          <a:latin typeface="+mn-lt"/>
                        </a:rPr>
                        <a:t>. Improved </a:t>
                      </a:r>
                      <a:r>
                        <a:rPr lang="en-US" sz="500" b="1" dirty="0">
                          <a:latin typeface="+mn-lt"/>
                        </a:rPr>
                        <a:t>pupil </a:t>
                      </a:r>
                      <a:r>
                        <a:rPr lang="en-US" sz="500" b="1" dirty="0" err="1">
                          <a:latin typeface="+mn-lt"/>
                        </a:rPr>
                        <a:t>behaviour</a:t>
                      </a:r>
                      <a:r>
                        <a:rPr lang="en-US" sz="500" b="1" dirty="0">
                          <a:latin typeface="+mn-lt"/>
                        </a:rPr>
                        <a:t> and engagement</a:t>
                      </a:r>
                      <a:r>
                        <a:rPr lang="en-US" sz="500" dirty="0">
                          <a:latin typeface="+mn-lt"/>
                        </a:rPr>
                        <a:t> during unstructured times</a:t>
                      </a:r>
                    </a:p>
                    <a:p>
                      <a:pPr algn="l">
                        <a:lnSpc>
                          <a:spcPct val="100000"/>
                        </a:lnSpc>
                      </a:pPr>
                      <a:r>
                        <a:rPr lang="en-US" sz="500" dirty="0">
                          <a:latin typeface="+mn-lt"/>
                        </a:rPr>
                        <a:t>. Development of </a:t>
                      </a:r>
                      <a:r>
                        <a:rPr lang="en-US" sz="500" b="1" dirty="0">
                          <a:latin typeface="+mn-lt"/>
                        </a:rPr>
                        <a:t>leadership, communication, and </a:t>
                      </a:r>
                      <a:r>
                        <a:rPr lang="en-US" sz="500" b="1" dirty="0" err="1">
                          <a:latin typeface="+mn-lt"/>
                        </a:rPr>
                        <a:t>organisational</a:t>
                      </a:r>
                      <a:r>
                        <a:rPr lang="en-US" sz="500" b="1" dirty="0">
                          <a:latin typeface="+mn-lt"/>
                        </a:rPr>
                        <a:t> skills</a:t>
                      </a:r>
                      <a:r>
                        <a:rPr lang="en-US" sz="500" dirty="0">
                          <a:latin typeface="+mn-lt"/>
                        </a:rPr>
                        <a:t> among Young Leaders</a:t>
                      </a:r>
                    </a:p>
                    <a:p>
                      <a:pPr algn="l">
                        <a:lnSpc>
                          <a:spcPct val="100000"/>
                        </a:lnSpc>
                      </a:pPr>
                      <a:r>
                        <a:rPr lang="en-US" sz="500" dirty="0">
                          <a:latin typeface="+mn-lt"/>
                        </a:rPr>
                        <a:t>. Raised profile of PE and sport across the school community</a:t>
                      </a:r>
                    </a:p>
                    <a:p>
                      <a:pPr algn="l">
                        <a:lnSpc>
                          <a:spcPct val="100000"/>
                        </a:lnSpc>
                      </a:pPr>
                      <a:r>
                        <a:rPr lang="en-US" sz="500" dirty="0">
                          <a:latin typeface="+mn-lt"/>
                        </a:rPr>
                        <a:t>. Increased pupil ownership and enthusiasm for school sport and activities</a:t>
                      </a:r>
                    </a:p>
                    <a:p>
                      <a:pPr algn="l">
                        <a:lnSpc>
                          <a:spcPct val="100000"/>
                        </a:lnSpc>
                      </a:pPr>
                      <a:r>
                        <a:rPr lang="en-US" sz="500" dirty="0">
                          <a:latin typeface="+mn-lt"/>
                        </a:rPr>
                        <a:t>. More successful and smoothly run </a:t>
                      </a:r>
                      <a:r>
                        <a:rPr lang="en-US" sz="500" b="1" dirty="0">
                          <a:latin typeface="+mn-lt"/>
                        </a:rPr>
                        <a:t>competitions and festivals</a:t>
                      </a:r>
                      <a:r>
                        <a:rPr lang="en-US" sz="500" dirty="0">
                          <a:latin typeface="+mn-lt"/>
                        </a:rPr>
                        <a:t>.</a:t>
                      </a: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.Registers and records of </a:t>
                      </a:r>
                      <a:r>
                        <a:rPr lang="en-US" sz="500" b="1" dirty="0">
                          <a:latin typeface="+mn-lt"/>
                        </a:rPr>
                        <a:t>lunchtime activity participation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a:t>
                      </a:r>
                      <a:r>
                        <a:rPr lang="en-US" sz="500" dirty="0" err="1">
                          <a:latin typeface="+mn-lt"/>
                        </a:rPr>
                        <a:t>Behaviour</a:t>
                      </a:r>
                      <a:r>
                        <a:rPr lang="en-US" sz="500" dirty="0">
                          <a:latin typeface="+mn-lt"/>
                        </a:rPr>
                        <a:t> logs showing improvements during lunchtimes. Records of </a:t>
                      </a:r>
                      <a:r>
                        <a:rPr lang="en-US" sz="500" b="1" dirty="0">
                          <a:latin typeface="+mn-lt"/>
                        </a:rPr>
                        <a:t>Young Leader training and deployment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Pupil and staff feedback on the impact of Young Leaders                            .Photographs/videos of leaders in action. Evidence of involvement in </a:t>
                      </a:r>
                      <a:r>
                        <a:rPr lang="en-US" sz="500" b="1" dirty="0">
                          <a:latin typeface="+mn-lt"/>
                        </a:rPr>
                        <a:t>intra- and inter-school events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A56D5-DC5B-4757-8BB1-F4EC41F0A056}"/>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27594F89-574E-402A-B41B-5E06C552CFB2}"/>
              </a:ext>
            </a:extLst>
          </p:cNvPr>
          <p:cNvGraphicFramePr>
            <a:graphicFrameLocks noGrp="1"/>
          </p:cNvGraphicFramePr>
          <p:nvPr>
            <p:ph idx="1"/>
            <p:extLst>
              <p:ext uri="{D42A27DB-BD31-4B8C-83A1-F6EECF244321}">
                <p14:modId xmlns:p14="http://schemas.microsoft.com/office/powerpoint/2010/main" val="700757533"/>
              </p:ext>
            </p:extLst>
          </p:nvPr>
        </p:nvGraphicFramePr>
        <p:xfrm>
          <a:off x="294842" y="229979"/>
          <a:ext cx="5530128" cy="3764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596956627"/>
                    </a:ext>
                  </a:extLst>
                </a:gridCol>
                <a:gridCol w="1089660">
                  <a:extLst>
                    <a:ext uri="{9D8B030D-6E8A-4147-A177-3AD203B41FA5}">
                      <a16:colId xmlns:a16="http://schemas.microsoft.com/office/drawing/2014/main" val="635651242"/>
                    </a:ext>
                  </a:extLst>
                </a:gridCol>
                <a:gridCol w="1510964">
                  <a:extLst>
                    <a:ext uri="{9D8B030D-6E8A-4147-A177-3AD203B41FA5}">
                      <a16:colId xmlns:a16="http://schemas.microsoft.com/office/drawing/2014/main" val="2408205984"/>
                    </a:ext>
                  </a:extLst>
                </a:gridCol>
                <a:gridCol w="1422736">
                  <a:extLst>
                    <a:ext uri="{9D8B030D-6E8A-4147-A177-3AD203B41FA5}">
                      <a16:colId xmlns:a16="http://schemas.microsoft.com/office/drawing/2014/main" val="2767377"/>
                    </a:ext>
                  </a:extLst>
                </a:gridCol>
                <a:gridCol w="1009130">
                  <a:extLst>
                    <a:ext uri="{9D8B030D-6E8A-4147-A177-3AD203B41FA5}">
                      <a16:colId xmlns:a16="http://schemas.microsoft.com/office/drawing/2014/main" val="483072643"/>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5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solidFill>
                            <a:sysClr val="windowText" lastClr="000000"/>
                          </a:solidFill>
                          <a:effectLst/>
                          <a:latin typeface="Calibri" panose="020F0502020204030204" pitchFamily="34" charset="0"/>
                          <a:cs typeface="Calibri" panose="020F0502020204030204" pitchFamily="34" charset="0"/>
                        </a:rPr>
                        <a:t>Approx. cost</a:t>
                      </a:r>
                      <a:endParaRPr lang="en-GB" sz="5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67095468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latin typeface="Calibri" panose="020F0502020204030204" pitchFamily="34"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It has raised the profile of PE and sport having positively contributed to whole-school improvement by enhancing pupils’ physical and mental wellbeing, improving behaviour and engagement, and fostering a strong sense of community. Increased opportunities for participation and leadership have developed confidence, resilience, and social skills, while embedding a culture of healthy, active lifestyles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The impact of raising the profile of PE and sport is sustainable. Improvements have been embedded through increased staff confidence, structured opportunities for participation, and strong pupil leadership. PE and physical activity are now an integral part of school culture, supported by ongoing monitoring and links to whole-school priorities. This ensures continued positive outcomes beyond funding cycles.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Supporting evidence shows that raising the profile of PE and sport has had a sustained impact across the school. Participation in extra-curricular clubs has increased significantly, with registers showing consistent engagement from a wide range of pupils, including targeted groups. Pupil voice highlights improved enjoyment, confidence, and understanding of healthy lifestyles. Behaviour data indicates improved conduct during lunchtimes due to structured activities, while staff report increased focus in lessons following physical activity. Staff confidence in delivering PE has improved, reducing reliance on external providers. Additionally, increased involvement in competitions and strong uptake of leadership roles demonstrate that PE is now embedded within the culture of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5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1613074"/>
                  </a:ext>
                </a:extLst>
              </a:tr>
            </a:tbl>
          </a:graphicData>
        </a:graphic>
      </p:graphicFrame>
    </p:spTree>
    <p:extLst>
      <p:ext uri="{BB962C8B-B14F-4D97-AF65-F5344CB8AC3E}">
        <p14:creationId xmlns:p14="http://schemas.microsoft.com/office/powerpoint/2010/main" val="1337231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358854084"/>
              </p:ext>
            </p:extLst>
          </p:nvPr>
        </p:nvGraphicFramePr>
        <p:xfrm>
          <a:off x="294842" y="694098"/>
          <a:ext cx="5530128" cy="199408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5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5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a:solidFill>
                            <a:sysClr val="windowText" lastClr="000000"/>
                          </a:solidFill>
                          <a:effectLst/>
                          <a:latin typeface="Calibri" panose="020F0502020204030204" pitchFamily="34" charset="0"/>
                          <a:cs typeface="Calibri" panose="020F0502020204030204" pitchFamily="34" charset="0"/>
                        </a:rPr>
                        <a:t>Supporting evidence</a:t>
                      </a:r>
                      <a:endParaRPr lang="en-GB" sz="5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Plan and monitor</a:t>
                      </a:r>
                      <a:br>
                        <a:rPr lang="en-US" sz="5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24000"/>
                        </a:lnSpc>
                        <a:spcBef>
                          <a:spcPts val="0"/>
                        </a:spcBef>
                        <a:spcAft>
                          <a:spcPts val="0"/>
                        </a:spcAft>
                        <a:buClrTx/>
                        <a:buSzTx/>
                        <a:buFontTx/>
                        <a:buNone/>
                        <a:tabLst/>
                        <a:defRPr/>
                      </a:pPr>
                      <a:r>
                        <a:rPr kumimoji="0" lang="en-US" sz="500" b="0"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4. Offer a broader and more equal experience of a range of sports and physical activities to all pupils and ensure equal access to sport for boys and girls.</a:t>
                      </a:r>
                    </a:p>
                    <a:p>
                      <a:pPr marL="171450" marR="0" lvl="0" indent="-171450" algn="l" defTabSz="457200" rtl="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A focus on the developing a broad and balanced curriculum that engages both boys and girls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A focus on entering both mixed and single sex activities </a:t>
                      </a:r>
                    </a:p>
                    <a:p>
                      <a:pPr marL="171450" marR="0" lvl="0" indent="-171450" algn="l" defTabSz="457200" rtl="0" eaLnBrk="1" fontAlgn="auto" latinLnBrk="0" hangingPunct="1">
                        <a:lnSpc>
                          <a:spcPct val="124000"/>
                        </a:lnSpc>
                        <a:spcBef>
                          <a:spcPts val="0"/>
                        </a:spcBef>
                        <a:spcAft>
                          <a:spcPts val="0"/>
                        </a:spcAft>
                        <a:buClrTx/>
                        <a:buSzTx/>
                        <a:buFont typeface="Arial" panose="020B0604020202020204" pitchFamily="34" charset="0"/>
                        <a:buChar char="•"/>
                        <a:tabLst/>
                        <a:defRPr/>
                      </a:pPr>
                      <a:r>
                        <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Work with Enfield PE team to </a:t>
                      </a:r>
                      <a:r>
                        <a:rPr kumimoji="0" lang="en-US" sz="500" b="1" i="1" u="none" strike="noStrike" kern="1200" cap="none" spc="0" normalizeH="0" baseline="0" noProof="0" dirty="0" err="1">
                          <a:ln>
                            <a:noFill/>
                          </a:ln>
                          <a:solidFill>
                            <a:prstClr val="black"/>
                          </a:solidFill>
                          <a:effectLst/>
                          <a:uLnTx/>
                          <a:uFillTx/>
                          <a:latin typeface="+mn-lt"/>
                          <a:ea typeface="+mn-ea"/>
                          <a:cs typeface="Calibri" panose="020F0502020204030204" pitchFamily="34" charset="0"/>
                        </a:rPr>
                        <a:t>maxmise</a:t>
                      </a:r>
                      <a:r>
                        <a:rPr kumimoji="0" lang="en-US" sz="500" b="1" i="1" u="none" strike="noStrike" kern="1200" cap="none" spc="0" normalizeH="0" baseline="0" noProof="0" dirty="0">
                          <a:ln>
                            <a:noFill/>
                          </a:ln>
                          <a:solidFill>
                            <a:prstClr val="black"/>
                          </a:solidFill>
                          <a:effectLst/>
                          <a:uLnTx/>
                          <a:uFillTx/>
                          <a:latin typeface="+mn-lt"/>
                          <a:ea typeface="+mn-ea"/>
                          <a:cs typeface="Calibri" panose="020F0502020204030204" pitchFamily="34" charset="0"/>
                        </a:rPr>
                        <a:t> opportunities</a:t>
                      </a:r>
                    </a:p>
                    <a:p>
                      <a:pPr algn="l">
                        <a:lnSpc>
                          <a:spcPct val="100000"/>
                        </a:lnSpc>
                      </a:pPr>
                      <a:endParaRPr lang="en-US" sz="500" b="1" dirty="0">
                        <a:solidFill>
                          <a:schemeClr val="tx1"/>
                        </a:solidFill>
                        <a:latin typeface="+mn-lt"/>
                        <a:cs typeface="Calibri" panose="020F0502020204030204" pitchFamily="34" charset="0"/>
                      </a:endParaRPr>
                    </a:p>
                    <a:p>
                      <a:pPr algn="l">
                        <a:lnSpc>
                          <a:spcPct val="100000"/>
                        </a:lnSpc>
                      </a:pPr>
                      <a:endParaRPr lang="en-US" sz="500" b="1"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ea typeface="+mn-ea"/>
                          <a:cs typeface="Calibri" panose="020F0502020204030204" pitchFamily="34" charset="0"/>
                        </a:rPr>
                        <a:t>.</a:t>
                      </a:r>
                      <a:r>
                        <a:rPr lang="en-US" sz="500" dirty="0">
                          <a:latin typeface="+mn-lt"/>
                          <a:ea typeface="Calibri" panose="020F0502020204030204" pitchFamily="34" charset="0"/>
                          <a:cs typeface="Calibri" panose="020F0502020204030204" pitchFamily="34" charset="0"/>
                        </a:rPr>
                        <a:t>Review and adapt the </a:t>
                      </a:r>
                      <a:r>
                        <a:rPr lang="en-US" sz="500" b="1" dirty="0">
                          <a:latin typeface="+mn-lt"/>
                          <a:ea typeface="Calibri" panose="020F0502020204030204" pitchFamily="34" charset="0"/>
                          <a:cs typeface="Calibri" panose="020F0502020204030204" pitchFamily="34" charset="0"/>
                        </a:rPr>
                        <a:t>PE curriculum</a:t>
                      </a:r>
                      <a:r>
                        <a:rPr lang="en-US" sz="500" dirty="0">
                          <a:latin typeface="+mn-lt"/>
                          <a:ea typeface="Calibri" panose="020F0502020204030204" pitchFamily="34" charset="0"/>
                          <a:cs typeface="Calibri" panose="020F0502020204030204" pitchFamily="34" charset="0"/>
                        </a:rPr>
                        <a:t> to ensure a wide range of activities that appeal to diverse interests (e.g. dance, gymnastics, team sports, individual challenges)</a:t>
                      </a:r>
                    </a:p>
                    <a:p>
                      <a:pPr algn="l">
                        <a:lnSpc>
                          <a:spcPct val="100000"/>
                        </a:lnSpc>
                      </a:pPr>
                      <a:r>
                        <a:rPr lang="en-US" sz="500" dirty="0">
                          <a:latin typeface="+mn-lt"/>
                          <a:ea typeface="Calibri" panose="020F0502020204030204" pitchFamily="34" charset="0"/>
                          <a:cs typeface="Calibri" panose="020F0502020204030204" pitchFamily="34" charset="0"/>
                        </a:rPr>
                        <a:t>. Ensure lessons are </a:t>
                      </a:r>
                      <a:r>
                        <a:rPr lang="en-US" sz="500" b="1" dirty="0">
                          <a:latin typeface="+mn-lt"/>
                          <a:ea typeface="Calibri" panose="020F0502020204030204" pitchFamily="34" charset="0"/>
                          <a:cs typeface="Calibri" panose="020F0502020204030204" pitchFamily="34" charset="0"/>
                        </a:rPr>
                        <a:t>inclusive and accessible</a:t>
                      </a:r>
                      <a:r>
                        <a:rPr lang="en-US" sz="500" dirty="0">
                          <a:latin typeface="+mn-lt"/>
                          <a:ea typeface="Calibri" panose="020F0502020204030204" pitchFamily="34" charset="0"/>
                          <a:cs typeface="Calibri" panose="020F0502020204030204" pitchFamily="34" charset="0"/>
                        </a:rPr>
                        <a:t>, with differentiation to support all pupils regardless of ability or confidence</a:t>
                      </a:r>
                    </a:p>
                    <a:p>
                      <a:pPr algn="l">
                        <a:lnSpc>
                          <a:spcPct val="100000"/>
                        </a:lnSpc>
                      </a:pPr>
                      <a:r>
                        <a:rPr lang="en-US" sz="500" dirty="0">
                          <a:latin typeface="+mn-lt"/>
                          <a:ea typeface="Calibri" panose="020F0502020204030204" pitchFamily="34" charset="0"/>
                          <a:cs typeface="Calibri" panose="020F0502020204030204" pitchFamily="34" charset="0"/>
                        </a:rPr>
                        <a:t>. Provide opportunities for pupils to take part in both </a:t>
                      </a:r>
                      <a:r>
                        <a:rPr lang="en-US" sz="500" b="1" dirty="0">
                          <a:latin typeface="+mn-lt"/>
                          <a:ea typeface="Calibri" panose="020F0502020204030204" pitchFamily="34" charset="0"/>
                          <a:cs typeface="Calibri" panose="020F0502020204030204" pitchFamily="34" charset="0"/>
                        </a:rPr>
                        <a:t>mixed-gender and single-gender events</a:t>
                      </a:r>
                      <a:r>
                        <a:rPr lang="en-US" sz="500" dirty="0">
                          <a:latin typeface="+mn-lt"/>
                          <a:ea typeface="Calibri" panose="020F0502020204030204" pitchFamily="34" charset="0"/>
                          <a:cs typeface="Calibri" panose="020F0502020204030204" pitchFamily="34" charset="0"/>
                        </a:rPr>
                        <a:t>, depending on context and pupil need</a:t>
                      </a:r>
                    </a:p>
                    <a:p>
                      <a:pPr algn="l">
                        <a:lnSpc>
                          <a:spcPct val="100000"/>
                        </a:lnSpc>
                      </a:pPr>
                      <a:r>
                        <a:rPr lang="en-US" sz="500" dirty="0">
                          <a:latin typeface="+mn-lt"/>
                          <a:ea typeface="Calibri" panose="020F0502020204030204" pitchFamily="34" charset="0"/>
                          <a:cs typeface="Calibri" panose="020F0502020204030204" pitchFamily="34" charset="0"/>
                        </a:rPr>
                        <a:t>. Actively encourage participation from all groups, particularly where there may be </a:t>
                      </a:r>
                      <a:r>
                        <a:rPr lang="en-US" sz="500" b="1" dirty="0">
                          <a:latin typeface="+mn-lt"/>
                          <a:ea typeface="Calibri" panose="020F0502020204030204" pitchFamily="34" charset="0"/>
                          <a:cs typeface="Calibri" panose="020F0502020204030204" pitchFamily="34" charset="0"/>
                        </a:rPr>
                        <a:t>gender imbalance in certain sports</a:t>
                      </a:r>
                    </a:p>
                    <a:p>
                      <a:pPr algn="l">
                        <a:lnSpc>
                          <a:spcPct val="100000"/>
                        </a:lnSpc>
                      </a:pPr>
                      <a:r>
                        <a:rPr lang="en-US" sz="500" dirty="0">
                          <a:latin typeface="+mn-lt"/>
                          <a:ea typeface="Calibri" panose="020F0502020204030204" pitchFamily="34" charset="0"/>
                          <a:cs typeface="Calibri" panose="020F0502020204030204" pitchFamily="34" charset="0"/>
                        </a:rPr>
                        <a:t>. Use </a:t>
                      </a:r>
                      <a:r>
                        <a:rPr lang="en-US" sz="500" b="1" dirty="0">
                          <a:latin typeface="+mn-lt"/>
                          <a:ea typeface="Calibri" panose="020F0502020204030204" pitchFamily="34" charset="0"/>
                          <a:cs typeface="Calibri" panose="020F0502020204030204" pitchFamily="34" charset="0"/>
                        </a:rPr>
                        <a:t>pupil voice</a:t>
                      </a:r>
                      <a:r>
                        <a:rPr lang="en-US" sz="500" dirty="0">
                          <a:latin typeface="+mn-lt"/>
                          <a:ea typeface="Calibri" panose="020F0502020204030204" pitchFamily="34" charset="0"/>
                          <a:cs typeface="Calibri" panose="020F0502020204030204" pitchFamily="34" charset="0"/>
                        </a:rPr>
                        <a:t> to understand preferences and remove barriers to participation for both boys and girls</a:t>
                      </a:r>
                    </a:p>
                    <a:p>
                      <a:pPr algn="l">
                        <a:lnSpc>
                          <a:spcPct val="100000"/>
                        </a:lnSpc>
                      </a:pPr>
                      <a:r>
                        <a:rPr lang="en-US" sz="500" dirty="0">
                          <a:latin typeface="+mn-lt"/>
                          <a:ea typeface="Calibri" panose="020F0502020204030204" pitchFamily="34" charset="0"/>
                          <a:cs typeface="Calibri" panose="020F0502020204030204" pitchFamily="34" charset="0"/>
                        </a:rPr>
                        <a:t>. The </a:t>
                      </a:r>
                      <a:r>
                        <a:rPr lang="en-US" sz="500" b="1" dirty="0">
                          <a:latin typeface="+mn-lt"/>
                          <a:ea typeface="Calibri" panose="020F0502020204030204" pitchFamily="34" charset="0"/>
                          <a:cs typeface="Calibri" panose="020F0502020204030204" pitchFamily="34" charset="0"/>
                        </a:rPr>
                        <a:t>PE and School Sport Lead</a:t>
                      </a:r>
                      <a:r>
                        <a:rPr lang="en-US" sz="500" dirty="0">
                          <a:latin typeface="+mn-lt"/>
                          <a:ea typeface="Calibri" panose="020F0502020204030204" pitchFamily="34" charset="0"/>
                          <a:cs typeface="Calibri" panose="020F0502020204030204" pitchFamily="34" charset="0"/>
                        </a:rPr>
                        <a:t> will monitor engagement and ensure equal representation in clubs, lessons, and competitions</a:t>
                      </a:r>
                    </a:p>
                    <a:p>
                      <a:pPr algn="l">
                        <a:lnSpc>
                          <a:spcPct val="100000"/>
                        </a:lnSpc>
                      </a:pPr>
                      <a:r>
                        <a:rPr lang="en-US" sz="500" dirty="0">
                          <a:latin typeface="+mn-lt"/>
                          <a:ea typeface="Calibri" panose="020F0502020204030204" pitchFamily="34" charset="0"/>
                          <a:cs typeface="Calibri" panose="020F0502020204030204" pitchFamily="34" charset="0"/>
                        </a:rPr>
                        <a:t>. Work in partnership with the </a:t>
                      </a:r>
                      <a:r>
                        <a:rPr lang="en-US" sz="500" b="1" dirty="0">
                          <a:latin typeface="+mn-lt"/>
                          <a:ea typeface="Calibri" panose="020F0502020204030204" pitchFamily="34" charset="0"/>
                          <a:cs typeface="Calibri" panose="020F0502020204030204" pitchFamily="34" charset="0"/>
                        </a:rPr>
                        <a:t>Enfield PE Team</a:t>
                      </a:r>
                      <a:r>
                        <a:rPr lang="en-US" sz="500" dirty="0">
                          <a:latin typeface="+mn-lt"/>
                          <a:ea typeface="Calibri" panose="020F0502020204030204" pitchFamily="34" charset="0"/>
                          <a:cs typeface="Calibri" panose="020F0502020204030204" pitchFamily="34" charset="0"/>
                        </a:rPr>
                        <a:t> to access a wider variety of sports, competitions, and inclusive opportunities. </a:t>
                      </a:r>
                      <a:endParaRPr lang="en-US" sz="500" dirty="0">
                        <a:solidFill>
                          <a:schemeClr val="tx1"/>
                        </a:solidFill>
                        <a:latin typeface="+mn-lt"/>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.Increased and more balanced participation rates between </a:t>
                      </a:r>
                      <a:r>
                        <a:rPr lang="en-US" sz="500" b="1" dirty="0">
                          <a:latin typeface="+mn-lt"/>
                          <a:ea typeface="Calibri" panose="020F0502020204030204" pitchFamily="34" charset="0"/>
                          <a:cs typeface="Calibri" panose="020F0502020204030204" pitchFamily="34" charset="0"/>
                        </a:rPr>
                        <a:t>boys and girls</a:t>
                      </a:r>
                      <a:r>
                        <a:rPr lang="en-US" sz="500" dirty="0">
                          <a:latin typeface="+mn-lt"/>
                          <a:ea typeface="Calibri" panose="020F0502020204030204" pitchFamily="34" charset="0"/>
                          <a:cs typeface="Calibri" panose="020F0502020204030204" pitchFamily="34" charset="0"/>
                        </a:rPr>
                        <a:t> across all PE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Greater pupil engagement due to a </a:t>
                      </a:r>
                      <a:r>
                        <a:rPr lang="en-US" sz="500" b="1" dirty="0">
                          <a:latin typeface="+mn-lt"/>
                          <a:ea typeface="Calibri" panose="020F0502020204030204" pitchFamily="34" charset="0"/>
                          <a:cs typeface="Calibri" panose="020F0502020204030204" pitchFamily="34" charset="0"/>
                        </a:rPr>
                        <a:t>wider variety of activities</a:t>
                      </a:r>
                      <a:r>
                        <a:rPr lang="en-US" sz="500" dirty="0">
                          <a:latin typeface="+mn-lt"/>
                          <a:ea typeface="Calibri" panose="020F0502020204030204" pitchFamily="34" charset="0"/>
                          <a:cs typeface="Calibri" panose="020F0502020204030204" pitchFamily="34" charset="0"/>
                        </a:rPr>
                        <a:t> offered. Reduction in gender stereotypes, with pupils feeling confident to take part in </a:t>
                      </a:r>
                      <a:r>
                        <a:rPr lang="en-US" sz="500" b="1" dirty="0">
                          <a:latin typeface="+mn-lt"/>
                          <a:ea typeface="Calibri" panose="020F0502020204030204" pitchFamily="34" charset="0"/>
                          <a:cs typeface="Calibri" panose="020F0502020204030204" pitchFamily="34" charset="0"/>
                        </a:rPr>
                        <a:t>all types of sport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Improved confidence, enjoyment, and skill development for all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ea typeface="Calibri" panose="020F0502020204030204" pitchFamily="34" charset="0"/>
                          <a:cs typeface="Calibri" panose="020F0502020204030204" pitchFamily="34" charset="0"/>
                        </a:rPr>
                        <a:t>. Equal representation in </a:t>
                      </a:r>
                      <a:r>
                        <a:rPr lang="en-US" sz="500" b="1" dirty="0">
                          <a:latin typeface="+mn-lt"/>
                          <a:ea typeface="Calibri" panose="020F0502020204030204" pitchFamily="34" charset="0"/>
                          <a:cs typeface="Calibri" panose="020F0502020204030204" pitchFamily="34" charset="0"/>
                        </a:rPr>
                        <a:t>clubs, teams, and competitions</a:t>
                      </a:r>
                      <a:r>
                        <a:rPr lang="en-US" sz="500" dirty="0">
                          <a:latin typeface="+mn-lt"/>
                          <a:ea typeface="Calibri" panose="020F0502020204030204" pitchFamily="34" charset="0"/>
                          <a:cs typeface="Calibri" panose="020F0502020204030204" pitchFamily="34" charset="0"/>
                        </a:rPr>
                        <a:t>.</a:t>
                      </a:r>
                      <a:endParaRPr lang="en-US" sz="500" dirty="0">
                        <a:solidFill>
                          <a:schemeClr val="tx1"/>
                        </a:solidFill>
                        <a:latin typeface="+mn-lt"/>
                        <a:ea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.Participation data broken down by </a:t>
                      </a:r>
                      <a:r>
                        <a:rPr lang="en-US" sz="500" b="1" dirty="0">
                          <a:latin typeface="+mn-lt"/>
                        </a:rPr>
                        <a:t>gender</a:t>
                      </a:r>
                      <a:r>
                        <a:rPr lang="en-US" sz="500" dirty="0">
                          <a:latin typeface="+mn-lt"/>
                        </a:rPr>
                        <a:t> showing increased balance. Registers for clubs, festivals, and competitions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a:t>
                      </a:r>
                      <a:r>
                        <a:rPr lang="en-US" sz="500" b="1" dirty="0">
                          <a:latin typeface="+mn-lt"/>
                        </a:rPr>
                        <a:t>Pupil voice</a:t>
                      </a:r>
                      <a:r>
                        <a:rPr lang="en-US" sz="500" dirty="0">
                          <a:latin typeface="+mn-lt"/>
                        </a:rPr>
                        <a:t> demonstrating positive attitudes and reduced gender barriers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Lesson observations showing inclusive teaching practices .Photographic/video evidence of mixed and single-sex participation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mn-lt"/>
                        </a:rPr>
                        <a:t>. Records of events and competitions attended (including those with the </a:t>
                      </a:r>
                      <a:r>
                        <a:rPr lang="en-US" sz="500" b="1" dirty="0">
                          <a:latin typeface="+mn-lt"/>
                        </a:rPr>
                        <a:t>Enfield PE Team</a:t>
                      </a:r>
                      <a:r>
                        <a:rPr lang="en-US" sz="500" dirty="0">
                          <a:latin typeface="+mn-lt"/>
                        </a:rPr>
                        <a:t>)</a:t>
                      </a: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4B9F1-A501-4B31-BCD2-B0EC5B8F871C}"/>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34D37FD2-F6CE-4BE1-B233-6B1C19BC2A86}"/>
              </a:ext>
            </a:extLst>
          </p:cNvPr>
          <p:cNvGraphicFramePr>
            <a:graphicFrameLocks noGrp="1"/>
          </p:cNvGraphicFramePr>
          <p:nvPr>
            <p:ph idx="1"/>
            <p:extLst>
              <p:ext uri="{D42A27DB-BD31-4B8C-83A1-F6EECF244321}">
                <p14:modId xmlns:p14="http://schemas.microsoft.com/office/powerpoint/2010/main" val="2580187612"/>
              </p:ext>
            </p:extLst>
          </p:nvPr>
        </p:nvGraphicFramePr>
        <p:xfrm>
          <a:off x="294842" y="229979"/>
          <a:ext cx="5530128" cy="35737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2586979235"/>
                    </a:ext>
                  </a:extLst>
                </a:gridCol>
                <a:gridCol w="1089660">
                  <a:extLst>
                    <a:ext uri="{9D8B030D-6E8A-4147-A177-3AD203B41FA5}">
                      <a16:colId xmlns:a16="http://schemas.microsoft.com/office/drawing/2014/main" val="2595760792"/>
                    </a:ext>
                  </a:extLst>
                </a:gridCol>
                <a:gridCol w="1510964">
                  <a:extLst>
                    <a:ext uri="{9D8B030D-6E8A-4147-A177-3AD203B41FA5}">
                      <a16:colId xmlns:a16="http://schemas.microsoft.com/office/drawing/2014/main" val="3254465618"/>
                    </a:ext>
                  </a:extLst>
                </a:gridCol>
                <a:gridCol w="1422736">
                  <a:extLst>
                    <a:ext uri="{9D8B030D-6E8A-4147-A177-3AD203B41FA5}">
                      <a16:colId xmlns:a16="http://schemas.microsoft.com/office/drawing/2014/main" val="4234682322"/>
                    </a:ext>
                  </a:extLst>
                </a:gridCol>
                <a:gridCol w="1009130">
                  <a:extLst>
                    <a:ext uri="{9D8B030D-6E8A-4147-A177-3AD203B41FA5}">
                      <a16:colId xmlns:a16="http://schemas.microsoft.com/office/drawing/2014/main" val="31483909"/>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5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5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5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5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solidFill>
                            <a:sysClr val="windowText" lastClr="000000"/>
                          </a:solidFill>
                          <a:effectLst/>
                          <a:latin typeface="Calibri" panose="020F0502020204030204" pitchFamily="34" charset="0"/>
                          <a:cs typeface="Calibri" panose="020F0502020204030204" pitchFamily="34" charset="0"/>
                        </a:rPr>
                        <a:t>Approx. cost</a:t>
                      </a:r>
                      <a:endParaRPr lang="en-GB" sz="5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11548978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latin typeface="Calibri" panose="020F0502020204030204" pitchFamily="34"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Offering a broader and more inclusive range of sports has significantly improved participation and engagement across all pupil groups. Boys and girls now access the same opportunities, reducing gender stereotypes and ensuring equity in provision. A wider curriculum has enabled more pupils to experience success, leading to increased confidence, enjoyment, and sustained involvement in physical activity. This inclusive approach has helped to close participation gaps and foster positive attitudes towards lifelong health and fitness.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The improvements are sustainable as equality and breadth of provision are now embedded within the PE curriculum and wider school practice. A diverse range of sports is consistently delivered, supported by increased staff confidence and ongoing monitoring of participation across all pupil groups. Targeted provision ensures equal access for boys and girls, while pupil voice informs future opportunities. This inclusive approach has become an integral part of school culture, ensuring long-term impact beyond the duration of funding.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b="0" i="0" dirty="0">
                          <a:effectLst/>
                          <a:latin typeface="+mn-lt"/>
                        </a:rPr>
                        <a:t>The evidence demonstrates that pupils now access a broader and more equal range of sports. Club registers and participation tracking show balanced engagement between boys and girls, alongside increased involvement from previously underrepresented groups. Curriculum plans reflect a wider variety of activities, and pupil voice confirms that children feel they have more choice and equal access. Competition records further highlight improved representation across all groups, while targeted provision has successfully increased participation among less-active pupils. As a result, gaps in engagement have reduced, and all pupils benefit from a more inclusive PE experience.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b="1" dirty="0">
                          <a:solidFill>
                            <a:schemeClr val="tx1"/>
                          </a:solidFill>
                          <a:latin typeface="Calibri" panose="020F0502020204030204" pitchFamily="34" charset="0"/>
                          <a:cs typeface="Calibri" panose="020F0502020204030204" pitchFamily="34" charset="0"/>
                        </a:rPr>
                        <a:t>Internal and External - £1000</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35351643"/>
                  </a:ext>
                </a:extLst>
              </a:tr>
            </a:tbl>
          </a:graphicData>
        </a:graphic>
      </p:graphicFrame>
    </p:spTree>
    <p:extLst>
      <p:ext uri="{BB962C8B-B14F-4D97-AF65-F5344CB8AC3E}">
        <p14:creationId xmlns:p14="http://schemas.microsoft.com/office/powerpoint/2010/main" val="2414806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4042985401"/>
              </p:ext>
            </p:extLst>
          </p:nvPr>
        </p:nvGraphicFramePr>
        <p:xfrm>
          <a:off x="294842" y="694098"/>
          <a:ext cx="5530128" cy="211600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4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4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4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4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4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400">
                          <a:solidFill>
                            <a:sysClr val="windowText" lastClr="000000"/>
                          </a:solidFill>
                          <a:effectLst/>
                          <a:latin typeface="Calibri" panose="020F0502020204030204" pitchFamily="34" charset="0"/>
                          <a:cs typeface="Calibri" panose="020F0502020204030204" pitchFamily="34" charset="0"/>
                        </a:rPr>
                        <a:t>Supporting evidence</a:t>
                      </a:r>
                      <a:endParaRPr lang="en-GB" sz="4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3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400" b="1" dirty="0">
                          <a:effectLst/>
                          <a:latin typeface="Calibri" panose="020F0502020204030204" pitchFamily="34" charset="0"/>
                          <a:cs typeface="Calibri" panose="020F0502020204030204" pitchFamily="34" charset="0"/>
                        </a:rPr>
                        <a:t>Plan and monitor</a:t>
                      </a:r>
                      <a:br>
                        <a:rPr lang="en-US" sz="400" b="1" dirty="0">
                          <a:effectLst/>
                          <a:latin typeface="Calibri" panose="020F0502020204030204" pitchFamily="34" charset="0"/>
                          <a:cs typeface="Calibri" panose="020F0502020204030204" pitchFamily="34" charset="0"/>
                        </a:rPr>
                      </a:br>
                      <a:r>
                        <a:rPr lang="en-US" sz="2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3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3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3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3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3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i="1" dirty="0">
                          <a:latin typeface="Aptos (Body)"/>
                          <a:cs typeface="Calibri" panose="020F0502020204030204" pitchFamily="34" charset="0"/>
                        </a:rPr>
                        <a:t>5. Increasing participation in competitive sport</a:t>
                      </a:r>
                    </a:p>
                    <a:p>
                      <a:pPr algn="l">
                        <a:lnSpc>
                          <a:spcPct val="100000"/>
                        </a:lnSpc>
                      </a:pPr>
                      <a:r>
                        <a:rPr lang="en-US" sz="500" b="1" dirty="0">
                          <a:solidFill>
                            <a:schemeClr val="tx1"/>
                          </a:solidFill>
                          <a:latin typeface="Aptos (Body)"/>
                          <a:cs typeface="Calibri" panose="020F0502020204030204" pitchFamily="34" charset="0"/>
                        </a:rPr>
                        <a:t>A focus on entering a broad range of competitions through the Enfield PE team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.Develop a </a:t>
                      </a:r>
                      <a:r>
                        <a:rPr lang="en-US" sz="500" b="1" dirty="0">
                          <a:latin typeface="Aptos (Body)"/>
                        </a:rPr>
                        <a:t>competition calendar</a:t>
                      </a:r>
                      <a:r>
                        <a:rPr lang="en-US" sz="500" dirty="0">
                          <a:latin typeface="Aptos (Body)"/>
                        </a:rPr>
                        <a:t> that includes a broad range of sports and events across the academic year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Work closely with the </a:t>
                      </a:r>
                      <a:r>
                        <a:rPr lang="en-US" sz="500" b="1" dirty="0">
                          <a:latin typeface="Aptos (Body)"/>
                        </a:rPr>
                        <a:t>Enfield PE Team</a:t>
                      </a:r>
                      <a:r>
                        <a:rPr lang="en-US" sz="500" dirty="0">
                          <a:latin typeface="Aptos (Body)"/>
                        </a:rPr>
                        <a:t> to access borough-wide competitions, festivals, and leagues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Ensure all pupils have the opportunity to experience competition through both </a:t>
                      </a:r>
                      <a:r>
                        <a:rPr lang="en-US" sz="500" b="1" dirty="0">
                          <a:latin typeface="Aptos (Body)"/>
                        </a:rPr>
                        <a:t>intra-school (house competitions)</a:t>
                      </a:r>
                      <a:r>
                        <a:rPr lang="en-US" sz="500" dirty="0">
                          <a:latin typeface="Aptos (Body)"/>
                        </a:rPr>
                        <a:t> and </a:t>
                      </a:r>
                      <a:r>
                        <a:rPr lang="en-US" sz="500" b="1" dirty="0">
                          <a:latin typeface="Aptos (Body)"/>
                        </a:rPr>
                        <a:t>inter-school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Target and encourage participation from </a:t>
                      </a:r>
                      <a:r>
                        <a:rPr lang="en-US" sz="500" b="1" dirty="0">
                          <a:latin typeface="Aptos (Body)"/>
                        </a:rPr>
                        <a:t>less active pupils</a:t>
                      </a:r>
                      <a:r>
                        <a:rPr lang="en-US" sz="500" dirty="0">
                          <a:latin typeface="Aptos (Body)"/>
                        </a:rPr>
                        <a:t> and those who may not usually engage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Provide appropriate </a:t>
                      </a:r>
                      <a:r>
                        <a:rPr lang="en-US" sz="500" b="1" dirty="0">
                          <a:latin typeface="Aptos (Body)"/>
                        </a:rPr>
                        <a:t>preparation and training opportunities</a:t>
                      </a:r>
                      <a:r>
                        <a:rPr lang="en-US" sz="500" dirty="0">
                          <a:latin typeface="Aptos (Body)"/>
                        </a:rPr>
                        <a:t> (e.g. clubs, practice sessions) to build confidence and skills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Use </a:t>
                      </a:r>
                      <a:r>
                        <a:rPr lang="en-US" sz="500" b="1" dirty="0">
                          <a:latin typeface="Aptos (Body)"/>
                        </a:rPr>
                        <a:t>Young Sports Leaders</a:t>
                      </a:r>
                      <a:r>
                        <a:rPr lang="en-US" sz="500" dirty="0">
                          <a:latin typeface="Aptos (Body)"/>
                        </a:rPr>
                        <a:t> to support the </a:t>
                      </a:r>
                      <a:r>
                        <a:rPr lang="en-US" sz="500" dirty="0" err="1">
                          <a:latin typeface="Aptos (Body)"/>
                        </a:rPr>
                        <a:t>organisation</a:t>
                      </a:r>
                      <a:r>
                        <a:rPr lang="en-US" sz="500" dirty="0">
                          <a:latin typeface="Aptos (Body)"/>
                        </a:rPr>
                        <a:t> and delivery of competitions and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Ensure a </a:t>
                      </a:r>
                      <a:r>
                        <a:rPr lang="en-US" sz="500" b="1" dirty="0">
                          <a:latin typeface="Aptos (Body)"/>
                        </a:rPr>
                        <a:t>variety of competition formats</a:t>
                      </a:r>
                      <a:r>
                        <a:rPr lang="en-US" sz="500" dirty="0">
                          <a:latin typeface="Aptos (Body)"/>
                        </a:rPr>
                        <a:t> (e.g. inclusive festivals, skill-based events, team competitions) to engage a wider range of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Promote competitions through assemblies, displays, and communication with parents to raise awareness and excitement.</a:t>
                      </a:r>
                      <a:endParaRPr lang="en-US" sz="300" dirty="0">
                        <a:solidFill>
                          <a:schemeClr val="tx1"/>
                        </a:solidFill>
                        <a:latin typeface="Aptos (Body)"/>
                        <a:cs typeface="Calibri" panose="020F0502020204030204" pitchFamily="34" charset="0"/>
                      </a:endParaRPr>
                    </a:p>
                    <a:p>
                      <a:pPr algn="l">
                        <a:lnSpc>
                          <a:spcPct val="100000"/>
                        </a:lnSpc>
                      </a:pPr>
                      <a:endParaRPr lang="en-US" sz="3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.Increased number of pupils participating in </a:t>
                      </a:r>
                      <a:r>
                        <a:rPr lang="en-US" sz="500" b="1" dirty="0">
                          <a:latin typeface="Aptos (Body)"/>
                        </a:rPr>
                        <a:t>competitive sport</a:t>
                      </a:r>
                      <a:r>
                        <a:rPr lang="en-US" sz="500" dirty="0">
                          <a:latin typeface="Aptos (Body)"/>
                        </a:rPr>
                        <a:t> across all year groups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Greater confidence and willingness to take part in competitions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Improved </a:t>
                      </a:r>
                      <a:r>
                        <a:rPr lang="en-US" sz="500" b="1" dirty="0">
                          <a:latin typeface="Aptos (Body)"/>
                        </a:rPr>
                        <a:t>skill development and teamwork</a:t>
                      </a:r>
                      <a:r>
                        <a:rPr lang="en-US" sz="500" dirty="0">
                          <a:latin typeface="Aptos (Body)"/>
                        </a:rPr>
                        <a:t> through regular competitive experiences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Increased representation in </a:t>
                      </a:r>
                      <a:r>
                        <a:rPr lang="en-US" sz="500" b="1" dirty="0">
                          <a:latin typeface="Aptos (Body)"/>
                        </a:rPr>
                        <a:t>borough and inter-school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Enhanced school pride and positive attitudes towards competition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More inclusive competition opportunities, with a wider range of pupils involved.</a:t>
                      </a:r>
                      <a:endParaRPr lang="en-US" sz="300" dirty="0">
                        <a:solidFill>
                          <a:schemeClr val="tx1"/>
                        </a:solidFill>
                        <a:latin typeface="Aptos (Body)"/>
                        <a:cs typeface="Calibri" panose="020F0502020204030204" pitchFamily="34" charset="0"/>
                      </a:endParaRPr>
                    </a:p>
                    <a:p>
                      <a:pPr algn="l">
                        <a:lnSpc>
                          <a:spcPct val="100000"/>
                        </a:lnSpc>
                      </a:pPr>
                      <a:endParaRPr lang="en-US" sz="3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.Registers and records of </a:t>
                      </a:r>
                      <a:r>
                        <a:rPr lang="en-US" sz="500" b="1" dirty="0">
                          <a:latin typeface="Aptos (Body)"/>
                        </a:rPr>
                        <a:t>competition participation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Calendar and records of events entered through the </a:t>
                      </a:r>
                      <a:r>
                        <a:rPr lang="en-US" sz="500" b="1" dirty="0">
                          <a:latin typeface="Aptos (Body)"/>
                        </a:rPr>
                        <a:t>Enfield PE Team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Pupil voice reflecting enjoyment and increased confidence in competition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Staff feedback on pupil engagement and development. Photographs/videos and reports from competitions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Records of intra-school competitions and results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Aptos (Body)"/>
                        </a:rPr>
                        <a:t> </a:t>
                      </a:r>
                      <a:endParaRPr lang="en-US" sz="3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F21A8-ACFF-4438-99B4-0CA1919F822C}"/>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EE79187A-A10A-4756-884F-A41D1CF7B5A0}"/>
              </a:ext>
            </a:extLst>
          </p:cNvPr>
          <p:cNvGraphicFramePr>
            <a:graphicFrameLocks noGrp="1"/>
          </p:cNvGraphicFramePr>
          <p:nvPr>
            <p:ph idx="1"/>
            <p:extLst>
              <p:ext uri="{D42A27DB-BD31-4B8C-83A1-F6EECF244321}">
                <p14:modId xmlns:p14="http://schemas.microsoft.com/office/powerpoint/2010/main" val="1030690547"/>
              </p:ext>
            </p:extLst>
          </p:nvPr>
        </p:nvGraphicFramePr>
        <p:xfrm>
          <a:off x="294842" y="165309"/>
          <a:ext cx="5530128" cy="39243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3897869703"/>
                    </a:ext>
                  </a:extLst>
                </a:gridCol>
                <a:gridCol w="1089660">
                  <a:extLst>
                    <a:ext uri="{9D8B030D-6E8A-4147-A177-3AD203B41FA5}">
                      <a16:colId xmlns:a16="http://schemas.microsoft.com/office/drawing/2014/main" val="2168974043"/>
                    </a:ext>
                  </a:extLst>
                </a:gridCol>
                <a:gridCol w="1510964">
                  <a:extLst>
                    <a:ext uri="{9D8B030D-6E8A-4147-A177-3AD203B41FA5}">
                      <a16:colId xmlns:a16="http://schemas.microsoft.com/office/drawing/2014/main" val="817407805"/>
                    </a:ext>
                  </a:extLst>
                </a:gridCol>
                <a:gridCol w="1422736">
                  <a:extLst>
                    <a:ext uri="{9D8B030D-6E8A-4147-A177-3AD203B41FA5}">
                      <a16:colId xmlns:a16="http://schemas.microsoft.com/office/drawing/2014/main" val="3566464763"/>
                    </a:ext>
                  </a:extLst>
                </a:gridCol>
                <a:gridCol w="1009130">
                  <a:extLst>
                    <a:ext uri="{9D8B030D-6E8A-4147-A177-3AD203B41FA5}">
                      <a16:colId xmlns:a16="http://schemas.microsoft.com/office/drawing/2014/main" val="1004949120"/>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4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4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4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4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400" b="1">
                          <a:solidFill>
                            <a:sysClr val="windowText" lastClr="000000"/>
                          </a:solidFill>
                          <a:effectLst/>
                          <a:latin typeface="Calibri" panose="020F0502020204030204" pitchFamily="34" charset="0"/>
                          <a:cs typeface="Calibri" panose="020F0502020204030204" pitchFamily="34" charset="0"/>
                        </a:rPr>
                        <a:t>Approx. cost</a:t>
                      </a:r>
                      <a:endParaRPr lang="en-GB" sz="4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1188992956"/>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400" b="1">
                          <a:latin typeface="Calibri" panose="020F0502020204030204" pitchFamily="34"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dirty="0"/>
                        <a:t>Increasing participation in competitive sport through engagement with the Enfield PE team has significantly expanded opportunities for pupils to represent the school. A wider range of competitions has enabled greater inclusion, allowing pupils of all abilities to experience competition. This has led to increased confidence, resilience, and teamwork, alongside higher engagement in PE and extra-curricular sport. Pupils take pride in representing the school, and links with borough competitions have strengthened pathways for continued participation beyond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dirty="0"/>
                        <a:t>The improvements in competitive sport participation are sustainable due to strong links with the Enfield PE team and the embedding of competitions within the school calendar. Increased staff confidence and a broader, inclusive approach to competition ensure that opportunities are accessible to all pupils. Extra-curricular clubs provide a clear pathway into competition, while ongoing tracking of participation supports continued equality and engagement. As a result, competitive sport is now an established and integral part of school life.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ts val="1500"/>
                        </a:lnSpc>
                        <a:buNone/>
                      </a:pPr>
                      <a:r>
                        <a:rPr lang="en-GB" sz="500" dirty="0"/>
                        <a:t>Evidence shows a clear increase in participation in competitive sport, with school records indicating a higher number of pupils representing the school across a wider range of events. Engagement with the Enfield PE team has enabled entry into a broad competition calendar, including both competitive and inclusive festivals. Participation data highlights more equitable representation across year groups and pupil groups. Pupil voice reflects increased enjoyment, confidence, and pride in representing the school, while staff observations note improved teamwork and motivation. Increased club attendance further supports the link between curriculum provision and competitive opportunities, demonstrating sustained engagement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00" b="1" dirty="0">
                          <a:solidFill>
                            <a:schemeClr val="tx1"/>
                          </a:solidFill>
                          <a:latin typeface="Calibri" panose="020F0502020204030204" pitchFamily="34" charset="0"/>
                          <a:cs typeface="Calibri" panose="020F0502020204030204" pitchFamily="34" charset="0"/>
                        </a:rPr>
                        <a:t>Competition £500</a:t>
                      </a:r>
                    </a:p>
                    <a:p>
                      <a:pPr algn="l">
                        <a:lnSpc>
                          <a:spcPct val="100000"/>
                        </a:lnSpc>
                      </a:pPr>
                      <a:endParaRPr lang="en-US" sz="4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96551313"/>
                  </a:ext>
                </a:extLst>
              </a:tr>
            </a:tbl>
          </a:graphicData>
        </a:graphic>
      </p:graphicFrame>
    </p:spTree>
    <p:extLst>
      <p:ext uri="{BB962C8B-B14F-4D97-AF65-F5344CB8AC3E}">
        <p14:creationId xmlns:p14="http://schemas.microsoft.com/office/powerpoint/2010/main" val="20822161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a:effectLst/>
                <a:latin typeface="Calibri" panose="020F0502020204030204" pitchFamily="34" charset="0"/>
                <a:ea typeface="Calibri" panose="020F0502020204030204" pitchFamily="34" charset="0"/>
              </a:rPr>
              <a:t>This page has been left blank for any notes or supporting information.</a:t>
            </a:r>
            <a:endParaRPr lang="en-GB" sz="800">
              <a:effectLst/>
              <a:latin typeface="Calibri" panose="020F0502020204030204" pitchFamily="34" charset="0"/>
              <a:ea typeface="Calibri" panose="020F0502020204030204" pitchFamily="34" charset="0"/>
            </a:endParaRPr>
          </a:p>
        </p:txBody>
      </p:sp>
      <p:sp>
        <p:nvSpPr>
          <p:cNvPr id="5" name="TextBox 4">
            <a:extLst>
              <a:ext uri="{FF2B5EF4-FFF2-40B4-BE49-F238E27FC236}">
                <a16:creationId xmlns:a16="http://schemas.microsoft.com/office/drawing/2014/main" id="{C8F40780-6234-3719-DBE3-BED892611F8E}"/>
              </a:ext>
            </a:extLst>
          </p:cNvPr>
          <p:cNvSpPr txBox="1"/>
          <p:nvPr/>
        </p:nvSpPr>
        <p:spPr>
          <a:xfrm>
            <a:off x="102921" y="387610"/>
            <a:ext cx="6133410" cy="3831818"/>
          </a:xfrm>
          <a:prstGeom prst="rect">
            <a:avLst/>
          </a:prstGeom>
          <a:noFill/>
        </p:spPr>
        <p:txBody>
          <a:bodyPr wrap="none" rtlCol="0">
            <a:spAutoFit/>
          </a:bodyPr>
          <a:lstStyle/>
          <a:p>
            <a:r>
              <a:rPr lang="en-US" sz="900" dirty="0"/>
              <a:t>Competitions:</a:t>
            </a:r>
          </a:p>
          <a:p>
            <a:r>
              <a:rPr lang="en-US" sz="900" dirty="0"/>
              <a:t>Football </a:t>
            </a:r>
          </a:p>
          <a:p>
            <a:r>
              <a:rPr lang="en-US" sz="900" dirty="0"/>
              <a:t>Netball  </a:t>
            </a:r>
          </a:p>
          <a:p>
            <a:r>
              <a:rPr lang="en-US" sz="900" dirty="0"/>
              <a:t>Tag rugby </a:t>
            </a:r>
          </a:p>
          <a:p>
            <a:r>
              <a:rPr lang="en-US" sz="900" dirty="0"/>
              <a:t>Athletics </a:t>
            </a:r>
          </a:p>
          <a:p>
            <a:endParaRPr lang="en-US" sz="900" dirty="0"/>
          </a:p>
          <a:p>
            <a:r>
              <a:rPr lang="en-US" sz="900" dirty="0"/>
              <a:t>Festivals:</a:t>
            </a:r>
          </a:p>
          <a:p>
            <a:r>
              <a:rPr lang="en-US" sz="900" dirty="0"/>
              <a:t>Dance </a:t>
            </a:r>
          </a:p>
          <a:p>
            <a:r>
              <a:rPr lang="en-US" sz="900" dirty="0"/>
              <a:t>Cultural dance</a:t>
            </a:r>
          </a:p>
          <a:p>
            <a:r>
              <a:rPr lang="en-US" sz="900" dirty="0"/>
              <a:t>Gymnastics</a:t>
            </a:r>
          </a:p>
          <a:p>
            <a:r>
              <a:rPr lang="en-US" sz="900" dirty="0"/>
              <a:t>Multi skills</a:t>
            </a:r>
          </a:p>
          <a:p>
            <a:r>
              <a:rPr lang="en-US" sz="900" dirty="0"/>
              <a:t>Love your park</a:t>
            </a:r>
          </a:p>
          <a:p>
            <a:r>
              <a:rPr lang="en-US" sz="900" dirty="0"/>
              <a:t>Girl football festival</a:t>
            </a:r>
          </a:p>
          <a:p>
            <a:r>
              <a:rPr lang="en-US" sz="900" dirty="0"/>
              <a:t>Sports day Reception to year 6</a:t>
            </a:r>
          </a:p>
          <a:p>
            <a:endParaRPr lang="en-US" sz="900" dirty="0"/>
          </a:p>
          <a:p>
            <a:r>
              <a:rPr lang="en-US" sz="900" dirty="0"/>
              <a:t>Curriculum:</a:t>
            </a:r>
          </a:p>
          <a:p>
            <a:r>
              <a:rPr lang="en-US" sz="900" dirty="0"/>
              <a:t>2hours of PE a week</a:t>
            </a:r>
          </a:p>
          <a:p>
            <a:r>
              <a:rPr lang="en-US" sz="900" dirty="0"/>
              <a:t>Year 5 Swimming</a:t>
            </a:r>
          </a:p>
          <a:p>
            <a:endParaRPr lang="en-US" sz="900" dirty="0"/>
          </a:p>
          <a:p>
            <a:r>
              <a:rPr lang="en-US" sz="900" dirty="0"/>
              <a:t>Outside agency:</a:t>
            </a:r>
          </a:p>
          <a:p>
            <a:r>
              <a:rPr lang="en-US" sz="900" b="1" dirty="0"/>
              <a:t>Tottenham Hotspurs Global</a:t>
            </a:r>
          </a:p>
          <a:p>
            <a:r>
              <a:rPr lang="en-GB" sz="900" dirty="0"/>
              <a:t>Provided 4 weeks of taster sessions and after school clubs for years 1 and 2</a:t>
            </a:r>
          </a:p>
          <a:p>
            <a:r>
              <a:rPr lang="en-GB" sz="900" b="1" dirty="0"/>
              <a:t>Chance to shine cricket </a:t>
            </a:r>
          </a:p>
          <a:p>
            <a:r>
              <a:rPr lang="en-GB" sz="900" dirty="0"/>
              <a:t>Provided 7 weeks of curriculum coaching and after school clubs for years 5 and 6</a:t>
            </a:r>
          </a:p>
          <a:p>
            <a:r>
              <a:rPr lang="en-GB" sz="900" b="1" dirty="0"/>
              <a:t>Enfield PE team</a:t>
            </a:r>
          </a:p>
          <a:p>
            <a:r>
              <a:rPr lang="en-GB" sz="900" dirty="0"/>
              <a:t>Provided a variety of competitions and festivals as well a CPD for staff and a coffee stop morning of the “the importance </a:t>
            </a:r>
          </a:p>
          <a:p>
            <a:r>
              <a:rPr lang="en-GB" sz="900" dirty="0"/>
              <a:t>Of Physical activity. </a:t>
            </a: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6799368-3e81-4e01-8d2e-fe1b68fc5610">
      <Terms xmlns="http://schemas.microsoft.com/office/infopath/2007/PartnerControls"/>
    </lcf76f155ced4ddcb4097134ff3c332f>
    <TaxCatchAll xmlns="663845f2-9956-4366-be49-700a5d2a74a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3DDC542E181D446A456281F9602364B" ma:contentTypeVersion="16" ma:contentTypeDescription="Create a new document." ma:contentTypeScope="" ma:versionID="039a308d77123be04a5e33f6b6c2fcae">
  <xsd:schema xmlns:xsd="http://www.w3.org/2001/XMLSchema" xmlns:xs="http://www.w3.org/2001/XMLSchema" xmlns:p="http://schemas.microsoft.com/office/2006/metadata/properties" xmlns:ns2="26799368-3e81-4e01-8d2e-fe1b68fc5610" xmlns:ns3="663845f2-9956-4366-be49-700a5d2a74a2" targetNamespace="http://schemas.microsoft.com/office/2006/metadata/properties" ma:root="true" ma:fieldsID="d5297864de1c241ff38738705fdec079" ns2:_="" ns3:_="">
    <xsd:import namespace="26799368-3e81-4e01-8d2e-fe1b68fc5610"/>
    <xsd:import namespace="663845f2-9956-4366-be49-700a5d2a74a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6799368-3e81-4e01-8d2e-fe1b68fc56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517cc13f-6255-4511-a72e-577ff3dd7970" ma:termSetId="09814cd3-568e-fe90-9814-8d621ff8fb84" ma:anchorId="fba54fb3-c3e1-fe81-a776-ca4b69148c4d" ma:open="true" ma:isKeyword="false">
      <xsd:complexType>
        <xsd:sequence>
          <xsd:element ref="pc:Terms" minOccurs="0" maxOccurs="1"/>
        </xsd:sequence>
      </xsd:complex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63845f2-9956-4366-be49-700a5d2a74a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851c20f9-39ef-40fc-8b9d-0bdb560994e8}" ma:internalName="TaxCatchAll" ma:showField="CatchAllData" ma:web="663845f2-9956-4366-be49-700a5d2a74a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DF7EE0-6C13-4A34-986D-3E346F5FD817}">
  <ds:schemaRefs>
    <ds:schemaRef ds:uri="http://schemas.microsoft.com/sharepoint/v3/contenttype/forms"/>
  </ds:schemaRefs>
</ds:datastoreItem>
</file>

<file path=customXml/itemProps2.xml><?xml version="1.0" encoding="utf-8"?>
<ds:datastoreItem xmlns:ds="http://schemas.openxmlformats.org/officeDocument/2006/customXml" ds:itemID="{B22CCC76-D412-4E9E-BAB8-4CD7831C4DDA}">
  <ds:schemaRefs>
    <ds:schemaRef ds:uri="http://purl.org/dc/terms/"/>
    <ds:schemaRef ds:uri="http://www.w3.org/XML/1998/namespace"/>
    <ds:schemaRef ds:uri="http://purl.org/dc/elements/1.1/"/>
    <ds:schemaRef ds:uri="26799368-3e81-4e01-8d2e-fe1b68fc5610"/>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663845f2-9956-4366-be49-700a5d2a74a2"/>
    <ds:schemaRef ds:uri="http://purl.org/dc/dcmitype/"/>
  </ds:schemaRefs>
</ds:datastoreItem>
</file>

<file path=customXml/itemProps3.xml><?xml version="1.0" encoding="utf-8"?>
<ds:datastoreItem xmlns:ds="http://schemas.openxmlformats.org/officeDocument/2006/customXml" ds:itemID="{A24ECC70-043C-4B0D-82B3-2005B507DCD7}"/>
</file>

<file path=docProps/app.xml><?xml version="1.0" encoding="utf-8"?>
<Properties xmlns="http://schemas.openxmlformats.org/officeDocument/2006/extended-properties" xmlns:vt="http://schemas.openxmlformats.org/officeDocument/2006/docPropsVTypes">
  <Template>Office Theme</Template>
  <TotalTime>1515</TotalTime>
  <Words>6771</Words>
  <Application>Microsoft Office PowerPoint</Application>
  <PresentationFormat>Custom</PresentationFormat>
  <Paragraphs>576</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Aptos (Body)</vt:lpstr>
      <vt:lpstr>Aptos Display</vt:lpstr>
      <vt:lpstr>Arial</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David Taylor</cp:lastModifiedBy>
  <cp:revision>172</cp:revision>
  <dcterms:created xsi:type="dcterms:W3CDTF">2025-10-08T18:09:30Z</dcterms:created>
  <dcterms:modified xsi:type="dcterms:W3CDTF">2026-07-15T12:27:27Z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0x01010093DDC542E181D446A456281F9602364B</vt:lpwstr>
  </property>
  <property fmtid="{D5CDD505-2E9C-101B-9397-08002B2CF9AE}" pid="3" name="MediaServiceImageTags">
    <vt:lpwstr/>
  </property>
</Properties>
</file>